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Default Extension="tiff" ContentType="image/tiff"/>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6"/>
  </p:notes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 id="430" r:id="rId172"/>
    <p:sldId id="431" r:id="rId173"/>
    <p:sldId id="432" r:id="rId174"/>
    <p:sldId id="433" r:id="rId175"/>
    <p:sldId id="434" r:id="rId176"/>
    <p:sldId id="435"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55" r:id="rId197"/>
    <p:sldId id="456" r:id="rId198"/>
    <p:sldId id="457" r:id="rId199"/>
    <p:sldId id="458" r:id="rId200"/>
    <p:sldId id="459" r:id="rId201"/>
    <p:sldId id="460" r:id="rId202"/>
    <p:sldId id="461" r:id="rId203"/>
    <p:sldId id="462" r:id="rId204"/>
    <p:sldId id="463" r:id="rId205"/>
    <p:sldId id="464" r:id="rId206"/>
    <p:sldId id="465" r:id="rId207"/>
    <p:sldId id="466" r:id="rId208"/>
    <p:sldId id="467" r:id="rId209"/>
    <p:sldId id="468" r:id="rId210"/>
    <p:sldId id="469" r:id="rId211"/>
    <p:sldId id="470" r:id="rId212"/>
    <p:sldId id="471" r:id="rId213"/>
    <p:sldId id="472" r:id="rId214"/>
    <p:sldId id="473" r:id="rId21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showPr>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94" autoAdjust="0"/>
    <p:restoredTop sz="94622" autoAdjust="0"/>
  </p:normalViewPr>
  <p:slideViewPr>
    <p:cSldViewPr>
      <p:cViewPr varScale="1">
        <p:scale>
          <a:sx n="78" d="100"/>
          <a:sy n="78" d="100"/>
        </p:scale>
        <p:origin x="-1398" y="-78"/>
      </p:cViewPr>
      <p:guideLst>
        <p:guide orient="horz" pos="3072"/>
        <p:guide pos="4096"/>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1143000" y="685800"/>
            <a:ext cx="4572000" cy="3429000"/>
          </a:xfrm>
          <a:prstGeom prst="rect">
            <a:avLst/>
          </a:prstGeom>
        </p:spPr>
        <p:txBody>
          <a:bodyPr/>
          <a:lstStyle/>
          <a:p>
            <a:endParaRPr/>
          </a:p>
        </p:txBody>
      </p:sp>
      <p:sp>
        <p:nvSpPr>
          <p:cNvPr id="201" name="Shape 2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precisamos entender melhor o que tem que ser feito, com quem falar, etc.</a:t>
            </a:r>
          </a:p>
          <a:p>
            <a:r>
              <a:t>Definição, manutenção e gerenciamento de requisitos</a:t>
            </a:r>
          </a:p>
          <a:p>
            <a:pPr>
              <a:defRPr sz="2700" b="1">
                <a:solidFill>
                  <a:srgbClr val="FE2B00"/>
                </a:solidFill>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endParaRPr/>
          </a:p>
        </p:txBody>
      </p:sp>
      <p:sp>
        <p:nvSpPr>
          <p:cNvPr id="285" name="Shape 285"/>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r>
              <a:t>respondendo a primeira…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respondendo a segunda…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r>
              <a:t>para evitar detalhamento prematuro e decisões precipitadas, as respostas devem concentrar em…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r>
              <a:t>também é importante…</a:t>
            </a:r>
          </a:p>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conceitos relativos</a:t>
            </a:r>
          </a:p>
          <a:p>
            <a:endParaRPr/>
          </a:p>
          <a:p>
            <a:r>
              <a:t>SHA-1 pode ser what… e How seria uma API específica que implementa SHA-1</a:t>
            </a:r>
          </a:p>
          <a:p>
            <a:endParaRPr/>
          </a:p>
          <a:p>
            <a:r>
              <a:t>só descer o nível se necessário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p>
            <a:pPr marL="382336" indent="-382336">
              <a:buSzPct val="100000"/>
              <a:buAutoNum type="arabicPeriod"/>
            </a:pPr>
            <a:r>
              <a:t>calcula a média, notifica os alunos?</a:t>
            </a:r>
          </a:p>
          <a:p>
            <a:r>
              <a:t>2. satisfaz as regras da UFPE para notificar as notas (broadcast)?</a:t>
            </a:r>
          </a:p>
          <a:p>
            <a:r>
              <a:t>3. o suporte do CIn consegue colocar no ar 24x7?</a:t>
            </a:r>
          </a:p>
          <a:p>
            <a:r>
              <a:t>4. as notificações podem estressar os alunos?</a:t>
            </a:r>
          </a:p>
          <a:p>
            <a:r>
              <a:t>5. vai prejudicar o acesso ao SIGA?</a:t>
            </a:r>
          </a:p>
          <a:p>
            <a:endParaRPr/>
          </a:p>
          <a:p>
            <a:r>
              <a:t>http://psas.scripts.mit.edu/home/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t>para responder essas perguntas, o processo de requisitos pode ser entendido em termos de…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o que vimos até agora, corresponde à…</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t>precisamos entender melhor o que tem que ser feito, com quem falar, etc.</a:t>
            </a:r>
          </a:p>
          <a:p>
            <a:r>
              <a:t>Definição, manutenção e gerenciamento de requisitos</a:t>
            </a:r>
          </a:p>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t>precisamos entender um pouco melhor como essa atividade é realizada. </a:t>
            </a:r>
          </a:p>
          <a:p>
            <a:endParaRPr/>
          </a:p>
          <a:p>
            <a:r>
              <a:t>de fato, para realizar as perguntas precisamos…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noRot="1" noChangeAspect="1"/>
          </p:cNvSpPr>
          <p:nvPr>
            <p:ph type="sldImg"/>
          </p:nvPr>
        </p:nvSpPr>
        <p:spPr>
          <a:prstGeom prst="rect">
            <a:avLst/>
          </a:prstGeom>
        </p:spPr>
        <p:txBody>
          <a:bodyPr/>
          <a:lstStyle/>
          <a:p>
            <a:endParaRPr/>
          </a:p>
        </p:txBody>
      </p:sp>
      <p:sp>
        <p:nvSpPr>
          <p:cNvPr id="397" name="Shape 397"/>
          <p:cNvSpPr>
            <a:spLocks noGrp="1"/>
          </p:cNvSpPr>
          <p:nvPr>
            <p:ph type="body" sz="quarter" idx="1"/>
          </p:nvPr>
        </p:nvSpPr>
        <p:spPr>
          <a:prstGeom prst="rect">
            <a:avLst/>
          </a:prstGeom>
        </p:spPr>
        <p:txBody>
          <a:bodyPr/>
          <a:lstStyle/>
          <a:p>
            <a:r>
              <a:t>Por exemplo, o interessado diz que o sistema de gestão de resíduos tem que ser capaz de </a:t>
            </a:r>
          </a:p>
          <a:p>
            <a:r>
              <a:t>sugerir o roteiro de coleta de um determinado tipo de resíduo na UFPE. Isso seria uma feature.</a:t>
            </a:r>
          </a:p>
          <a:p>
            <a:r>
              <a:t>Aí você precisa saber mais detalhes sobre os cenários associados. Tem então que perguntar o seguinte: Como o usuário solicitaria esse roteiro? Ele logaria no sistema, escolheria a opção de sugestão de roteiro, indicaria o tipo de resíduo e veria a lista de locais a serem visitados? Depois daria um OK e o sistema avisaria aos locais que haveria visitas naquele dia? Ao invés do OK, ele poderia pedir uma outra sugestão de roteiro? Ele poderia tirar algum dos lugares, ou mudar a ordem, antes de dar o OK? O sistema precisaria armazenar estes roteiros confirmados? </a:t>
            </a:r>
          </a:p>
          <a:p>
            <a:endParaRPr/>
          </a:p>
          <a:p>
            <a:r>
              <a:t>Com base nas respostas dessas perguntas, vocês desenham algumas telas e fluxos e mostram para o interessado, de forma a refinar melhor os detalhes dos cenários. Ao mesmo tempo, vocês já pensam em features e cenários que seriam necessários para o funcionamento da feature acima, e aí viriam mais perguntas para descobrir mais features e cenários. Por exemplo, para que a feature acima funcione, não seria necessário ter cenários para cadastros dos locais de coleta, do próprio mapa da UFPE, etc., com casos de sucesso e falha? E cadastro dos resíduos e necessidade de coleta dos mesmos? Ou seria cadastro dos produtos e prazo de validade dos mesmos, e a partir dissoo sistema inferiria a necessidade de coleta?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a:defRPr sz="3600" b="1">
                <a:solidFill>
                  <a:srgbClr val="FE2B00"/>
                </a:solidFill>
              </a:defRPr>
            </a:lvl1pPr>
          </a:lstStyle>
          <a:p>
            <a:r>
              <a:t>TRADUZIR SLIDES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p>
            <a:r>
              <a:t>simulação prática de entrevista e levantamento inicial de requisitos, com principais features e cenários, e esboços de tela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noRot="1" noChangeAspect="1"/>
          </p:cNvSpPr>
          <p:nvPr>
            <p:ph type="sldImg"/>
          </p:nvPr>
        </p:nvSpPr>
        <p:spPr>
          <a:prstGeom prst="rect">
            <a:avLst/>
          </a:prstGeom>
        </p:spPr>
        <p:txBody>
          <a:bodyPr/>
          <a:lstStyle/>
          <a:p>
            <a:endParaRPr/>
          </a:p>
        </p:txBody>
      </p:sp>
      <p:sp>
        <p:nvSpPr>
          <p:cNvPr id="423" name="Shape 423"/>
          <p:cNvSpPr>
            <a:spLocks noGrp="1"/>
          </p:cNvSpPr>
          <p:nvPr>
            <p:ph type="body" sz="quarter" idx="1"/>
          </p:nvPr>
        </p:nvSpPr>
        <p:spPr>
          <a:prstGeom prst="rect">
            <a:avLst/>
          </a:prstGeom>
        </p:spPr>
        <p:txBody>
          <a:bodyPr/>
          <a:lstStyle>
            <a:lvl1pPr>
              <a:defRPr b="1">
                <a:solidFill>
                  <a:srgbClr val="FE2B00"/>
                </a:solidFill>
              </a:defRPr>
            </a:lvl1pPr>
          </a:lstStyle>
          <a:p>
            <a:r>
              <a:t>DESENHAR FIGURAS NO OMNIGRAFFLE E COLOCAR COMO EXEMPLO A SER CONSULTADO APOS A AULA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r>
              <a:t>Indo de aluno por aluno, verificando o progresso, e registrando como comentário no assignment do classroom.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r>
              <a:t>https://docs.google.com/spreadsheets/d/1okh15iGZ4Vx30fyl7hRV8ozKQwzXozZdEe3cPn0nOmc/edit#gid=1655538211</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precisamos registrar isso,… escrita em DOC, lista de requisitos, OK mas alguns consideram perda de tempo, foco em teste, cenarios…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deixar claro que muitas empresas usam esta abordagem; video de pessoa que trabalha com especificação de requisitos na pratica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desenhar GUI hipotética para tornar mais concreta a situação, e simular o contexto real no qual o cenário é escrito após o sketch, ou quando o desenvolvedor tem uma boa noção sobre o mesmo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carregar vários lattes. gerar totalizações removendo duplicatas. gerar página com isso. confirmar com pesquisadores quais resultados são relacionados ao projeto… carrega do site do cnpq? ou via xml?</a:t>
            </a:r>
          </a:p>
          <a:p>
            <a:endParaRPr/>
          </a:p>
          <a:p>
            <a:pPr>
              <a:defRPr sz="3100" b="1">
                <a:solidFill>
                  <a:srgbClr val="FE2B00"/>
                </a:solidFill>
              </a:defRPr>
            </a:pPr>
            <a:r>
              <a:t>USE ENGLISH EMAIL AS AN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r>
              <a:t>Share it in twitter, por exemplo, poderia pode ter o passo-a-passo dos clicks e tal</a:t>
            </a:r>
          </a:p>
          <a:p>
            <a:r>
              <a:t>I try to create an article named, por exemplo, poderia ter o passo-a-passo para criação </a:t>
            </a:r>
          </a:p>
          <a:p>
            <a:r>
              <a:t>Idem para logar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noRot="1" noChangeAspect="1"/>
          </p:cNvSpPr>
          <p:nvPr>
            <p:ph type="sldImg"/>
          </p:nvPr>
        </p:nvSpPr>
        <p:spPr>
          <a:prstGeom prst="rect">
            <a:avLst/>
          </a:prstGeom>
        </p:spPr>
        <p:txBody>
          <a:bodyPr/>
          <a:lstStyle/>
          <a:p>
            <a:endParaRPr/>
          </a:p>
        </p:txBody>
      </p:sp>
      <p:sp>
        <p:nvSpPr>
          <p:cNvPr id="593" name="Shape 593"/>
          <p:cNvSpPr>
            <a:spLocks noGrp="1"/>
          </p:cNvSpPr>
          <p:nvPr>
            <p:ph type="body" sz="quarter" idx="1"/>
          </p:nvPr>
        </p:nvSpPr>
        <p:spPr>
          <a:prstGeom prst="rect">
            <a:avLst/>
          </a:prstGeom>
        </p:spPr>
        <p:txBody>
          <a:bodyPr/>
          <a:lstStyle/>
          <a:p>
            <a:r>
              <a:t>Share it in twitter, por exemplo, poderia pode ter o passo-a-passo dos clicks e tal</a:t>
            </a:r>
          </a:p>
          <a:p>
            <a:r>
              <a:t>I try to create an article named, por exemplo, poderia ter o passo-a-passo para criação </a:t>
            </a:r>
          </a:p>
          <a:p>
            <a:r>
              <a:t>Idem para logar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r>
              <a:t>Indo de aluno por aluno, verificando o progresso, e registrando como comentário no assignment do classroom.</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a:spLocks noGrp="1" noRot="1" noChangeAspect="1"/>
          </p:cNvSpPr>
          <p:nvPr>
            <p:ph type="sldImg"/>
          </p:nvPr>
        </p:nvSpPr>
        <p:spPr>
          <a:prstGeom prst="rect">
            <a:avLst/>
          </a:prstGeom>
        </p:spPr>
        <p:txBody>
          <a:bodyPr/>
          <a:lstStyle/>
          <a:p>
            <a:endParaRPr/>
          </a:p>
        </p:txBody>
      </p:sp>
      <p:sp>
        <p:nvSpPr>
          <p:cNvPr id="723" name="Shape 723"/>
          <p:cNvSpPr>
            <a:spLocks noGrp="1"/>
          </p:cNvSpPr>
          <p:nvPr>
            <p:ph type="body" sz="quarter" idx="1"/>
          </p:nvPr>
        </p:nvSpPr>
        <p:spPr>
          <a:prstGeom prst="rect">
            <a:avLst/>
          </a:prstGeom>
        </p:spPr>
        <p:txBody>
          <a:bodyPr/>
          <a:lstStyle/>
          <a:p>
            <a:r>
              <a:t>https://docs.google.com/spreadsheets/d/1okh15iGZ4Vx30fyl7hRV8ozKQwzXozZdEe3cPn0nOmc/edit#gid=1655538211</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noRot="1" noChangeAspect="1"/>
          </p:cNvSpPr>
          <p:nvPr>
            <p:ph type="sldImg"/>
          </p:nvPr>
        </p:nvSpPr>
        <p:spPr>
          <a:prstGeom prst="rect">
            <a:avLst/>
          </a:prstGeom>
        </p:spPr>
        <p:txBody>
          <a:bodyPr/>
          <a:lstStyle/>
          <a:p>
            <a:endParaRPr/>
          </a:p>
        </p:txBody>
      </p:sp>
      <p:sp>
        <p:nvSpPr>
          <p:cNvPr id="772" name="Shape 772"/>
          <p:cNvSpPr>
            <a:spLocks noGrp="1"/>
          </p:cNvSpPr>
          <p:nvPr>
            <p:ph type="body" sz="quarter" idx="1"/>
          </p:nvPr>
        </p:nvSpPr>
        <p:spPr>
          <a:prstGeom prst="rect">
            <a:avLst/>
          </a:prstGeom>
        </p:spPr>
        <p:txBody>
          <a:bodyPr/>
          <a:lstStyle/>
          <a:p>
            <a:endParaRPr/>
          </a:p>
          <a:p>
            <a:r>
              <a:t>Mudancas:1.Atletas como parametro </a:t>
            </a:r>
          </a:p>
          <a:p>
            <a:r>
              <a:t>                 2.tem que especificar alguns dados para referenciar antes/depois  -&gt;   And eu preencho os dados do atleta “João” com CPF "08976898765"</a:t>
            </a:r>
          </a:p>
          <a:p>
            <a:r>
              <a:t>                 3. precondição no meio do When! primeiro passo deveria ser -&gt; Given o atleta de CPF “X” não aparece na lista de atletas cadastrados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Shape 776"/>
          <p:cNvSpPr>
            <a:spLocks noGrp="1" noRot="1" noChangeAspect="1"/>
          </p:cNvSpPr>
          <p:nvPr>
            <p:ph type="sldImg"/>
          </p:nvPr>
        </p:nvSpPr>
        <p:spPr>
          <a:prstGeom prst="rect">
            <a:avLst/>
          </a:prstGeom>
        </p:spPr>
        <p:txBody>
          <a:bodyPr/>
          <a:lstStyle/>
          <a:p>
            <a:endParaRPr/>
          </a:p>
        </p:txBody>
      </p:sp>
      <p:sp>
        <p:nvSpPr>
          <p:cNvPr id="777" name="Shape 777"/>
          <p:cNvSpPr>
            <a:spLocks noGrp="1"/>
          </p:cNvSpPr>
          <p:nvPr>
            <p:ph type="body" sz="quarter" idx="1"/>
          </p:nvPr>
        </p:nvSpPr>
        <p:spPr>
          <a:prstGeom prst="rect">
            <a:avLst/>
          </a:prstGeom>
        </p:spPr>
        <p:txBody>
          <a:bodyPr/>
          <a:lstStyle/>
          <a:p>
            <a:endParaRPr/>
          </a:p>
          <a:p>
            <a:r>
              <a:t>Mudancas:1.Atletas como parametro </a:t>
            </a:r>
          </a:p>
          <a:p>
            <a:r>
              <a:t>                 2.tem que especificar alguns dados para referenciar antes/depois  -&gt;   And eu preencho os dados do atleta “João” com CPF "08976898765"</a:t>
            </a:r>
          </a:p>
          <a:p>
            <a:r>
              <a:t>                 3. precondição no meio do When! primeiro passo deveria ser -&gt; Given o atleta de CPF “X” não aparece na lista de atletas cadastrados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p>
            <a:r>
              <a:t>já explicado em slide anterior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a:spLocks noGrp="1" noRot="1" noChangeAspect="1"/>
          </p:cNvSpPr>
          <p:nvPr>
            <p:ph type="sldImg"/>
          </p:nvPr>
        </p:nvSpPr>
        <p:spPr>
          <a:prstGeom prst="rect">
            <a:avLst/>
          </a:prstGeom>
        </p:spPr>
        <p:txBody>
          <a:bodyPr/>
          <a:lstStyle/>
          <a:p>
            <a:endParaRPr/>
          </a:p>
        </p:txBody>
      </p:sp>
      <p:sp>
        <p:nvSpPr>
          <p:cNvPr id="917" name="Shape 917"/>
          <p:cNvSpPr>
            <a:spLocks noGrp="1"/>
          </p:cNvSpPr>
          <p:nvPr>
            <p:ph type="body" sz="quarter" idx="1"/>
          </p:nvPr>
        </p:nvSpPr>
        <p:spPr>
          <a:prstGeom prst="rect">
            <a:avLst/>
          </a:prstGeom>
        </p:spPr>
        <p:txBody>
          <a:bodyPr/>
          <a:lstStyle/>
          <a:p>
            <a:r>
              <a:t>Indo de aluno por aluno, verificando o progresso, e registrando como comentário no assignment do classroom.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r>
              <a:t>Vamos então fazer um exercício de escrita de cenário</a:t>
            </a:r>
          </a:p>
          <a:p>
            <a:endParaRPr/>
          </a:p>
          <a:p>
            <a:r>
              <a:t>revisar ou escrever (se os alunos nao tiverem feito ainda) no computador, projetando, um cenário de cada equipe.</a:t>
            </a:r>
          </a:p>
          <a:p>
            <a:r>
              <a:t>focar nos cenarios relevantes.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Shape 928"/>
          <p:cNvSpPr>
            <a:spLocks noGrp="1" noRot="1" noChangeAspect="1"/>
          </p:cNvSpPr>
          <p:nvPr>
            <p:ph type="sldImg"/>
          </p:nvPr>
        </p:nvSpPr>
        <p:spPr>
          <a:prstGeom prst="rect">
            <a:avLst/>
          </a:prstGeom>
        </p:spPr>
        <p:txBody>
          <a:bodyPr/>
          <a:lstStyle/>
          <a:p>
            <a:endParaRPr/>
          </a:p>
        </p:txBody>
      </p:sp>
      <p:sp>
        <p:nvSpPr>
          <p:cNvPr id="929" name="Shape 929"/>
          <p:cNvSpPr>
            <a:spLocks noGrp="1"/>
          </p:cNvSpPr>
          <p:nvPr>
            <p:ph type="body" sz="quarter" idx="1"/>
          </p:nvPr>
        </p:nvSpPr>
        <p:spPr>
          <a:prstGeom prst="rect">
            <a:avLst/>
          </a:prstGeom>
        </p:spPr>
        <p:txBody>
          <a:bodyPr/>
          <a:lstStyle/>
          <a:p>
            <a:r>
              <a:t>Em particular um cenário de serviço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noRot="1" noChangeAspect="1"/>
          </p:cNvSpPr>
          <p:nvPr>
            <p:ph type="sldImg"/>
          </p:nvPr>
        </p:nvSpPr>
        <p:spPr>
          <a:prstGeom prst="rect">
            <a:avLst/>
          </a:prstGeom>
        </p:spPr>
        <p:txBody>
          <a:bodyPr/>
          <a:lstStyle/>
          <a:p>
            <a:endParaRPr/>
          </a:p>
        </p:txBody>
      </p:sp>
      <p:sp>
        <p:nvSpPr>
          <p:cNvPr id="249" name="Shape 249"/>
          <p:cNvSpPr>
            <a:spLocks noGrp="1"/>
          </p:cNvSpPr>
          <p:nvPr>
            <p:ph type="body" sz="quarter" idx="1"/>
          </p:nvPr>
        </p:nvSpPr>
        <p:spPr>
          <a:prstGeom prst="rect">
            <a:avLst/>
          </a:prstGeom>
        </p:spPr>
        <p:txBody>
          <a:bodyPr/>
          <a:lstStyle/>
          <a:p>
            <a:r>
              <a:t>no caso do sistema de auxílio aos professores, os stakeholders seriam…</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Shape 932"/>
          <p:cNvSpPr>
            <a:spLocks noGrp="1" noRot="1" noChangeAspect="1"/>
          </p:cNvSpPr>
          <p:nvPr>
            <p:ph type="sldImg"/>
          </p:nvPr>
        </p:nvSpPr>
        <p:spPr>
          <a:prstGeom prst="rect">
            <a:avLst/>
          </a:prstGeom>
        </p:spPr>
        <p:txBody>
          <a:bodyPr/>
          <a:lstStyle/>
          <a:p>
            <a:endParaRPr/>
          </a:p>
        </p:txBody>
      </p:sp>
      <p:sp>
        <p:nvSpPr>
          <p:cNvPr id="933" name="Shape 933"/>
          <p:cNvSpPr>
            <a:spLocks noGrp="1"/>
          </p:cNvSpPr>
          <p:nvPr>
            <p:ph type="body" sz="quarter" idx="1"/>
          </p:nvPr>
        </p:nvSpPr>
        <p:spPr>
          <a:prstGeom prst="rect">
            <a:avLst/>
          </a:prstGeom>
        </p:spPr>
        <p:txBody>
          <a:bodyPr/>
          <a:lstStyle/>
          <a:p>
            <a:r>
              <a:t>Começamos logo pela ação, funcionalidade, a ser explorada. que é intimamente ligada ao nome do cenário. com valores concretos essenciais para a realização do teste ou para a legibilidade do cenário.</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Shape 936"/>
          <p:cNvSpPr>
            <a:spLocks noGrp="1" noRot="1" noChangeAspect="1"/>
          </p:cNvSpPr>
          <p:nvPr>
            <p:ph type="sldImg"/>
          </p:nvPr>
        </p:nvSpPr>
        <p:spPr>
          <a:prstGeom prst="rect">
            <a:avLst/>
          </a:prstGeom>
        </p:spPr>
        <p:txBody>
          <a:bodyPr/>
          <a:lstStyle/>
          <a:p>
            <a:endParaRPr/>
          </a:p>
        </p:txBody>
      </p:sp>
      <p:sp>
        <p:nvSpPr>
          <p:cNvPr id="937" name="Shape 937"/>
          <p:cNvSpPr>
            <a:spLocks noGrp="1"/>
          </p:cNvSpPr>
          <p:nvPr>
            <p:ph type="body" sz="quarter" idx="1"/>
          </p:nvPr>
        </p:nvSpPr>
        <p:spPr>
          <a:prstGeom prst="rect">
            <a:avLst/>
          </a:prstGeom>
        </p:spPr>
        <p:txBody>
          <a:bodyPr/>
          <a:lstStyle/>
          <a:p>
            <a:r>
              <a:t>para esse caso, é fácil também escrever o resultado esperado mínimo</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Shape 940"/>
          <p:cNvSpPr>
            <a:spLocks noGrp="1" noRot="1" noChangeAspect="1"/>
          </p:cNvSpPr>
          <p:nvPr>
            <p:ph type="sldImg"/>
          </p:nvPr>
        </p:nvSpPr>
        <p:spPr>
          <a:prstGeom prst="rect">
            <a:avLst/>
          </a:prstGeom>
        </p:spPr>
        <p:txBody>
          <a:bodyPr/>
          <a:lstStyle/>
          <a:p>
            <a:endParaRPr/>
          </a:p>
        </p:txBody>
      </p:sp>
      <p:sp>
        <p:nvSpPr>
          <p:cNvPr id="941" name="Shape 941"/>
          <p:cNvSpPr>
            <a:spLocks noGrp="1"/>
          </p:cNvSpPr>
          <p:nvPr>
            <p:ph type="body" sz="quarter" idx="1"/>
          </p:nvPr>
        </p:nvSpPr>
        <p:spPr>
          <a:prstGeom prst="rect">
            <a:avLst/>
          </a:prstGeom>
        </p:spPr>
        <p:txBody>
          <a:bodyPr/>
          <a:lstStyle/>
          <a:p>
            <a:r>
              <a:t>mas precisamos definir se esse comportamento ocorre em toda situacao. isso ajuda a definir o given.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Shape 944"/>
          <p:cNvSpPr>
            <a:spLocks noGrp="1" noRot="1" noChangeAspect="1"/>
          </p:cNvSpPr>
          <p:nvPr>
            <p:ph type="sldImg"/>
          </p:nvPr>
        </p:nvSpPr>
        <p:spPr>
          <a:prstGeom prst="rect">
            <a:avLst/>
          </a:prstGeom>
        </p:spPr>
        <p:txBody>
          <a:bodyPr/>
          <a:lstStyle/>
          <a:p>
            <a:endParaRPr/>
          </a:p>
        </p:txBody>
      </p:sp>
      <p:sp>
        <p:nvSpPr>
          <p:cNvPr id="945" name="Shape 945"/>
          <p:cNvSpPr>
            <a:spLocks noGrp="1"/>
          </p:cNvSpPr>
          <p:nvPr>
            <p:ph type="body" sz="quarter" idx="1"/>
          </p:nvPr>
        </p:nvSpPr>
        <p:spPr>
          <a:prstGeom prst="rect">
            <a:avLst/>
          </a:prstGeom>
        </p:spPr>
        <p:txBody>
          <a:bodyPr/>
          <a:lstStyle/>
          <a:p>
            <a:r>
              <a:t>vamos reforçar o given pois, se ja existisse aluno, a mensagem seria de aluno existente, ou as duas, a escolha do stakeholder (assumindo que nao seria a mensagem de email apenas). precisa de outro cenário para especificar isso.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Shape 948"/>
          <p:cNvSpPr>
            <a:spLocks noGrp="1" noRot="1" noChangeAspect="1"/>
          </p:cNvSpPr>
          <p:nvPr>
            <p:ph type="sldImg"/>
          </p:nvPr>
        </p:nvSpPr>
        <p:spPr>
          <a:prstGeom prst="rect">
            <a:avLst/>
          </a:prstGeom>
        </p:spPr>
        <p:txBody>
          <a:bodyPr/>
          <a:lstStyle/>
          <a:p>
            <a:endParaRPr/>
          </a:p>
        </p:txBody>
      </p:sp>
      <p:sp>
        <p:nvSpPr>
          <p:cNvPr id="949" name="Shape 949"/>
          <p:cNvSpPr>
            <a:spLocks noGrp="1"/>
          </p:cNvSpPr>
          <p:nvPr>
            <p:ph type="body" sz="quarter" idx="1"/>
          </p:nvPr>
        </p:nvSpPr>
        <p:spPr>
          <a:prstGeom prst="rect">
            <a:avLst/>
          </a:prstGeom>
        </p:spPr>
        <p:txBody>
          <a:bodyPr/>
          <a:lstStyle/>
          <a:p>
            <a:r>
              <a:t>é bom reforçar efeitos no estado interno</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a:spLocks noGrp="1" noRot="1" noChangeAspect="1"/>
          </p:cNvSpPr>
          <p:nvPr>
            <p:ph type="sldImg"/>
          </p:nvPr>
        </p:nvSpPr>
        <p:spPr>
          <a:prstGeom prst="rect">
            <a:avLst/>
          </a:prstGeom>
        </p:spPr>
        <p:txBody>
          <a:bodyPr/>
          <a:lstStyle/>
          <a:p>
            <a:endParaRPr/>
          </a:p>
        </p:txBody>
      </p:sp>
      <p:sp>
        <p:nvSpPr>
          <p:cNvPr id="953" name="Shape 953"/>
          <p:cNvSpPr>
            <a:spLocks noGrp="1"/>
          </p:cNvSpPr>
          <p:nvPr>
            <p:ph type="body" sz="quarter" idx="1"/>
          </p:nvPr>
        </p:nvSpPr>
        <p:spPr>
          <a:prstGeom prst="rect">
            <a:avLst/>
          </a:prstGeom>
        </p:spPr>
        <p:txBody>
          <a:bodyPr/>
          <a:lstStyle/>
          <a:p>
            <a:r>
              <a:t>reforçando mais ainda… necessario link entre Given e Then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noRot="1" noChangeAspect="1"/>
          </p:cNvSpPr>
          <p:nvPr>
            <p:ph type="sldImg"/>
          </p:nvPr>
        </p:nvSpPr>
        <p:spPr>
          <a:prstGeom prst="rect">
            <a:avLst/>
          </a:prstGeom>
        </p:spPr>
        <p:txBody>
          <a:bodyPr/>
          <a:lstStyle/>
          <a:p>
            <a:endParaRPr/>
          </a:p>
        </p:txBody>
      </p:sp>
      <p:sp>
        <p:nvSpPr>
          <p:cNvPr id="973" name="Shape 973"/>
          <p:cNvSpPr>
            <a:spLocks noGrp="1"/>
          </p:cNvSpPr>
          <p:nvPr>
            <p:ph type="body" sz="quarter" idx="1"/>
          </p:nvPr>
        </p:nvSpPr>
        <p:spPr>
          <a:prstGeom prst="rect">
            <a:avLst/>
          </a:prstGeom>
        </p:spPr>
        <p:txBody>
          <a:bodyPr/>
          <a:lstStyle/>
          <a:p>
            <a:r>
              <a:t>complementary. scenarios bring some benefits, but should be often complemented with documents. goal models bring benefits, but should be complemented with use cases or some sort of scenario…</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Shape 982"/>
          <p:cNvSpPr>
            <a:spLocks noGrp="1" noRot="1" noChangeAspect="1"/>
          </p:cNvSpPr>
          <p:nvPr>
            <p:ph type="sldImg"/>
          </p:nvPr>
        </p:nvSpPr>
        <p:spPr>
          <a:prstGeom prst="rect">
            <a:avLst/>
          </a:prstGeom>
        </p:spPr>
        <p:txBody>
          <a:bodyPr/>
          <a:lstStyle/>
          <a:p>
            <a:endParaRPr/>
          </a:p>
        </p:txBody>
      </p:sp>
      <p:sp>
        <p:nvSpPr>
          <p:cNvPr id="983" name="Shape 983"/>
          <p:cNvSpPr>
            <a:spLocks noGrp="1"/>
          </p:cNvSpPr>
          <p:nvPr>
            <p:ph type="body" sz="quarter" idx="1"/>
          </p:nvPr>
        </p:nvSpPr>
        <p:spPr>
          <a:prstGeom prst="rect">
            <a:avLst/>
          </a:prstGeom>
        </p:spPr>
        <p:txBody>
          <a:bodyPr/>
          <a:lstStyle/>
          <a:p>
            <a:r>
              <a:t>Indo de aluno por aluno, verificando o progresso, e registrando como comentário no assignment do classroom.</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Shape 986"/>
          <p:cNvSpPr>
            <a:spLocks noGrp="1" noRot="1" noChangeAspect="1"/>
          </p:cNvSpPr>
          <p:nvPr>
            <p:ph type="sldImg"/>
          </p:nvPr>
        </p:nvSpPr>
        <p:spPr>
          <a:prstGeom prst="rect">
            <a:avLst/>
          </a:prstGeom>
        </p:spPr>
        <p:txBody>
          <a:bodyPr/>
          <a:lstStyle/>
          <a:p>
            <a:endParaRPr/>
          </a:p>
        </p:txBody>
      </p:sp>
      <p:sp>
        <p:nvSpPr>
          <p:cNvPr id="987" name="Shape 987"/>
          <p:cNvSpPr>
            <a:spLocks noGrp="1"/>
          </p:cNvSpPr>
          <p:nvPr>
            <p:ph type="body" sz="quarter" idx="1"/>
          </p:nvPr>
        </p:nvSpPr>
        <p:spPr>
          <a:prstGeom prst="rect">
            <a:avLst/>
          </a:prstGeom>
        </p:spPr>
        <p:txBody>
          <a:bodyPr/>
          <a:lstStyle/>
          <a:p>
            <a:r>
              <a:t>Indo de aluno por aluno, verificando o progresso, e registrando como comentário no assignment do classroom.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Shape 990"/>
          <p:cNvSpPr>
            <a:spLocks noGrp="1" noRot="1" noChangeAspect="1"/>
          </p:cNvSpPr>
          <p:nvPr>
            <p:ph type="sldImg"/>
          </p:nvPr>
        </p:nvSpPr>
        <p:spPr>
          <a:prstGeom prst="rect">
            <a:avLst/>
          </a:prstGeom>
        </p:spPr>
        <p:txBody>
          <a:bodyPr/>
          <a:lstStyle/>
          <a:p>
            <a:endParaRPr/>
          </a:p>
        </p:txBody>
      </p:sp>
      <p:sp>
        <p:nvSpPr>
          <p:cNvPr id="991" name="Shape 991"/>
          <p:cNvSpPr>
            <a:spLocks noGrp="1"/>
          </p:cNvSpPr>
          <p:nvPr>
            <p:ph type="body" sz="quarter" idx="1"/>
          </p:nvPr>
        </p:nvSpPr>
        <p:spPr>
          <a:prstGeom prst="rect">
            <a:avLst/>
          </a:prstGeom>
        </p:spPr>
        <p:txBody>
          <a:bodyPr/>
          <a:lstStyle/>
          <a:p>
            <a:r>
              <a:t>Indo de aluno por aluno, verificando o progresso, e registrando como comentário no assignment do classroom.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agora que descobrimos quais sao os stakeholders, precisamos descobrir…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Shape 994"/>
          <p:cNvSpPr>
            <a:spLocks noGrp="1" noRot="1" noChangeAspect="1"/>
          </p:cNvSpPr>
          <p:nvPr>
            <p:ph type="sldImg"/>
          </p:nvPr>
        </p:nvSpPr>
        <p:spPr>
          <a:prstGeom prst="rect">
            <a:avLst/>
          </a:prstGeom>
        </p:spPr>
        <p:txBody>
          <a:bodyPr/>
          <a:lstStyle/>
          <a:p>
            <a:endParaRPr/>
          </a:p>
        </p:txBody>
      </p:sp>
      <p:sp>
        <p:nvSpPr>
          <p:cNvPr id="995" name="Shape 995"/>
          <p:cNvSpPr>
            <a:spLocks noGrp="1"/>
          </p:cNvSpPr>
          <p:nvPr>
            <p:ph type="body" sz="quarter" idx="1"/>
          </p:nvPr>
        </p:nvSpPr>
        <p:spPr>
          <a:prstGeom prst="rect">
            <a:avLst/>
          </a:prstGeom>
        </p:spPr>
        <p:txBody>
          <a:bodyPr/>
          <a:lstStyle/>
          <a:p>
            <a:r>
              <a:t>Indo de aluno por aluno, verificando o progresso, e registrando como comentário no assignment do classroom.</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noRot="1" noChangeAspect="1"/>
          </p:cNvSpPr>
          <p:nvPr>
            <p:ph type="sldImg"/>
          </p:nvPr>
        </p:nvSpPr>
        <p:spPr>
          <a:prstGeom prst="rect">
            <a:avLst/>
          </a:prstGeom>
        </p:spPr>
        <p:txBody>
          <a:bodyPr/>
          <a:lstStyle/>
          <a:p>
            <a:endParaRPr/>
          </a:p>
        </p:txBody>
      </p:sp>
      <p:sp>
        <p:nvSpPr>
          <p:cNvPr id="999" name="Shape 999"/>
          <p:cNvSpPr>
            <a:spLocks noGrp="1"/>
          </p:cNvSpPr>
          <p:nvPr>
            <p:ph type="body" sz="quarter" idx="1"/>
          </p:nvPr>
        </p:nvSpPr>
        <p:spPr>
          <a:prstGeom prst="rect">
            <a:avLst/>
          </a:prstGeom>
        </p:spPr>
        <p:txBody>
          <a:bodyPr/>
          <a:lstStyle/>
          <a:p>
            <a:r>
              <a:t>Indo de aluno por aluno, verificando o progresso, e registrando como comentário no assignment do classroom.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r>
              <a:t>importante responder porque…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r>
              <a:t>mas essa </a:t>
            </a:r>
            <a:r>
              <a:rPr b="1"/>
              <a:t>MÁ</a:t>
            </a:r>
            <a:r>
              <a:t> prática inviabiliza a realização de atividades essenciais para o sucesso de um projeto, porque…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t>então, resumindo temos que nos engajar nesse processo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r>
              <a:t>na verdade, nos achamos melhor quebrar ela em duas…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half" idx="21"/>
          </p:nvPr>
        </p:nvSpPr>
        <p:spPr>
          <a:xfrm>
            <a:off x="6946900" y="1828800"/>
            <a:ext cx="4572000" cy="60960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635000" y="1524000"/>
            <a:ext cx="5867400" cy="3302000"/>
          </a:xfrm>
          <a:prstGeom prst="rect">
            <a:avLst/>
          </a:prstGeom>
        </p:spPr>
        <p:txBody>
          <a:bodyPr anchor="b"/>
          <a:lstStyle>
            <a:lvl1pPr>
              <a:defRPr sz="7000"/>
            </a:lvl1pPr>
          </a:lstStyle>
          <a:p>
            <a:r>
              <a:t>Title Text</a:t>
            </a:r>
          </a:p>
        </p:txBody>
      </p:sp>
      <p:sp>
        <p:nvSpPr>
          <p:cNvPr id="99" name="Body Level One…"/>
          <p:cNvSpPr txBox="1">
            <a:spLocks noGrp="1"/>
          </p:cNvSpPr>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7200900" y="2908300"/>
            <a:ext cx="4064000" cy="5418667"/>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quarter"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270000" y="254000"/>
            <a:ext cx="10452100" cy="2438400"/>
          </a:xfrm>
          <a:prstGeom prst="rect">
            <a:avLst/>
          </a:prstGeom>
        </p:spPr>
        <p:txBody>
          <a:bodyPr/>
          <a:lstStyle>
            <a:lvl1pPr>
              <a:defRPr sz="8200"/>
            </a:lvl1pPr>
          </a:lstStyle>
          <a:p>
            <a:r>
              <a:t>Title Text</a:t>
            </a:r>
          </a:p>
        </p:txBody>
      </p:sp>
      <p:sp>
        <p:nvSpPr>
          <p:cNvPr id="136" name="Slide Number"/>
          <p:cNvSpPr txBox="1">
            <a:spLocks noGrp="1"/>
          </p:cNvSpPr>
          <p:nvPr>
            <p:ph type="sldNum" sz="quarter" idx="2"/>
          </p:nvPr>
        </p:nvSpPr>
        <p:spPr>
          <a:xfrm>
            <a:off x="6330950" y="9283700"/>
            <a:ext cx="317500" cy="342900"/>
          </a:xfrm>
          <a:prstGeom prst="rect">
            <a:avLst/>
          </a:prstGeom>
        </p:spPr>
        <p:txBody>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1270000" y="2971800"/>
            <a:ext cx="10464800" cy="3810000"/>
          </a:xfrm>
          <a:prstGeom prst="rect">
            <a:avLst/>
          </a:prstGeom>
        </p:spPr>
        <p:txBody>
          <a:bodyPr>
            <a:normAutofit/>
          </a:bodyPr>
          <a:lstStyle/>
          <a:p>
            <a:r>
              <a:t>Title Text</a:t>
            </a:r>
          </a:p>
        </p:txBody>
      </p:sp>
      <p:sp>
        <p:nvSpPr>
          <p:cNvPr id="144" name="Slide Number"/>
          <p:cNvSpPr txBox="1">
            <a:spLocks noGrp="1"/>
          </p:cNvSpPr>
          <p:nvPr>
            <p:ph type="sldNum" sz="quarter" idx="2"/>
          </p:nvPr>
        </p:nvSpPr>
        <p:spPr>
          <a:prstGeom prst="rect">
            <a:avLst/>
          </a:prstGeom>
        </p:spPr>
        <p:txBody>
          <a:bodyPr>
            <a:normAutofit/>
          </a:bodyPr>
          <a:lstStyle/>
          <a:p>
            <a:fld id="{86CB4B4D-7CA3-9044-876B-883B54F8677D}" type="slidenum">
              <a:rPr/>
              <a:pPr/>
              <a:t>‹nº›</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1" name="Title Text"/>
          <p:cNvSpPr txBox="1">
            <a:spLocks noGrp="1"/>
          </p:cNvSpPr>
          <p:nvPr>
            <p:ph type="title"/>
          </p:nvPr>
        </p:nvSpPr>
        <p:spPr>
          <a:prstGeom prst="rect">
            <a:avLst/>
          </a:prstGeom>
        </p:spPr>
        <p:txBody>
          <a:bodyPr>
            <a:normAutofit/>
          </a:bodyPr>
          <a:lstStyle/>
          <a:p>
            <a:r>
              <a:t>Title Text</a:t>
            </a:r>
          </a:p>
        </p:txBody>
      </p:sp>
      <p:sp>
        <p:nvSpPr>
          <p:cNvPr id="152" name="Body Level One…"/>
          <p:cNvSpPr txBox="1">
            <a:spLocks noGrp="1"/>
          </p:cNvSpPr>
          <p:nvPr>
            <p:ph type="body" idx="1"/>
          </p:nvPr>
        </p:nvSpPr>
        <p:spPr>
          <a:xfrm>
            <a:off x="1270000" y="2768600"/>
            <a:ext cx="10464800" cy="5715000"/>
          </a:xfrm>
          <a:prstGeom prst="rect">
            <a:avLst/>
          </a:prstGeom>
        </p:spPr>
        <p:txBody>
          <a:bodyPr>
            <a:normAutofit/>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prstGeom prst="rect">
            <a:avLst/>
          </a:prstGeom>
        </p:spPr>
        <p:txBody>
          <a:bodyPr>
            <a:normAutofit/>
          </a:bodyPr>
          <a:lstStyle/>
          <a:p>
            <a:fld id="{86CB4B4D-7CA3-9044-876B-883B54F8677D}" type="slidenum">
              <a:rPr/>
              <a:pPr/>
              <a:t>‹nº›</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0" name="Title Text"/>
          <p:cNvSpPr txBox="1">
            <a:spLocks noGrp="1"/>
          </p:cNvSpPr>
          <p:nvPr>
            <p:ph type="title"/>
          </p:nvPr>
        </p:nvSpPr>
        <p:spPr>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normAutofit/>
          </a:bodyPr>
          <a:lstStyle/>
          <a:p>
            <a:fld id="{86CB4B4D-7CA3-9044-876B-883B54F8677D}" type="slidenum">
              <a:rPr/>
              <a:pPr/>
              <a:t>‹nº›</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8" name="Title Text"/>
          <p:cNvSpPr txBox="1">
            <a:spLocks noGrp="1"/>
          </p:cNvSpPr>
          <p:nvPr>
            <p:ph type="title"/>
          </p:nvPr>
        </p:nvSpPr>
        <p:spPr>
          <a:prstGeom prst="rect">
            <a:avLst/>
          </a:prstGeom>
        </p:spPr>
        <p:txBody>
          <a:bodyPr>
            <a:normAutofit/>
          </a:bodyPr>
          <a:lstStyle>
            <a:lvl1pPr>
              <a:defRPr sz="8200"/>
            </a:lvl1pPr>
          </a:lstStyle>
          <a:p>
            <a:r>
              <a:t>Title Text</a:t>
            </a:r>
          </a:p>
        </p:txBody>
      </p:sp>
      <p:sp>
        <p:nvSpPr>
          <p:cNvPr id="169" name="Slide Number"/>
          <p:cNvSpPr txBox="1">
            <a:spLocks noGrp="1"/>
          </p:cNvSpPr>
          <p:nvPr>
            <p:ph type="sldNum" sz="quarter" idx="2"/>
          </p:nvPr>
        </p:nvSpPr>
        <p:spPr>
          <a:xfrm>
            <a:off x="6343650" y="9283700"/>
            <a:ext cx="317500" cy="342900"/>
          </a:xfrm>
          <a:prstGeom prst="rect">
            <a:avLst/>
          </a:prstGeom>
        </p:spPr>
        <p:txBody>
          <a:bodyPr>
            <a:normAutofit/>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76" name="Title Text"/>
          <p:cNvSpPr txBox="1">
            <a:spLocks noGrp="1"/>
          </p:cNvSpPr>
          <p:nvPr>
            <p:ph type="title"/>
          </p:nvPr>
        </p:nvSpPr>
        <p:spPr>
          <a:xfrm>
            <a:off x="1270000" y="1638300"/>
            <a:ext cx="10464800" cy="3302000"/>
          </a:xfrm>
          <a:prstGeom prst="rect">
            <a:avLst/>
          </a:prstGeom>
        </p:spPr>
        <p:txBody>
          <a:bodyPr anchor="b">
            <a:normAutofit/>
          </a:bodyPr>
          <a:lstStyle>
            <a:lvl1pPr>
              <a:defRPr sz="8200"/>
            </a:lvl1pPr>
          </a:lstStyle>
          <a:p>
            <a:r>
              <a:t>Title Text</a:t>
            </a:r>
          </a:p>
        </p:txBody>
      </p:sp>
      <p:sp>
        <p:nvSpPr>
          <p:cNvPr id="177" name="Slide Number"/>
          <p:cNvSpPr txBox="1">
            <a:spLocks noGrp="1"/>
          </p:cNvSpPr>
          <p:nvPr>
            <p:ph type="sldNum" sz="quarter" idx="2"/>
          </p:nvPr>
        </p:nvSpPr>
        <p:spPr>
          <a:xfrm>
            <a:off x="6343650" y="9283700"/>
            <a:ext cx="317500" cy="342900"/>
          </a:xfrm>
          <a:prstGeom prst="rect">
            <a:avLst/>
          </a:prstGeom>
        </p:spPr>
        <p:txBody>
          <a:bodyPr>
            <a:normAutofit/>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xfrm>
            <a:off x="1270000" y="2768600"/>
            <a:ext cx="10464800" cy="5715000"/>
          </a:xfrm>
          <a:prstGeom prst="rect">
            <a:avLst/>
          </a:prstGeom>
        </p:spPr>
        <p:txBody>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Master #16">
    <p:spTree>
      <p:nvGrpSpPr>
        <p:cNvPr id="1" name=""/>
        <p:cNvGrpSpPr/>
        <p:nvPr/>
      </p:nvGrpSpPr>
      <p:grpSpPr>
        <a:xfrm>
          <a:off x="0" y="0"/>
          <a:ext cx="0" cy="0"/>
          <a:chOff x="0" y="0"/>
          <a:chExt cx="0" cy="0"/>
        </a:xfrm>
      </p:grpSpPr>
      <p:sp>
        <p:nvSpPr>
          <p:cNvPr id="184" name="Title Text"/>
          <p:cNvSpPr txBox="1">
            <a:spLocks noGrp="1"/>
          </p:cNvSpPr>
          <p:nvPr>
            <p:ph type="title"/>
          </p:nvPr>
        </p:nvSpPr>
        <p:spPr>
          <a:prstGeom prst="rect">
            <a:avLst/>
          </a:prstGeom>
        </p:spPr>
        <p:txBody>
          <a:bodyPr>
            <a:normAutofit/>
          </a:bodyPr>
          <a:lstStyle>
            <a:lvl1pPr>
              <a:defRPr sz="8200"/>
            </a:lvl1pPr>
          </a:lstStyle>
          <a:p>
            <a:r>
              <a:t>Title Text</a:t>
            </a:r>
          </a:p>
        </p:txBody>
      </p:sp>
      <p:sp>
        <p:nvSpPr>
          <p:cNvPr id="185" name="Body Level One…"/>
          <p:cNvSpPr txBox="1">
            <a:spLocks noGrp="1"/>
          </p:cNvSpPr>
          <p:nvPr>
            <p:ph type="body" idx="1"/>
          </p:nvPr>
        </p:nvSpPr>
        <p:spPr>
          <a:xfrm>
            <a:off x="1270000" y="2768600"/>
            <a:ext cx="10464800" cy="5715000"/>
          </a:xfrm>
          <a:prstGeom prst="rect">
            <a:avLst/>
          </a:prstGeom>
        </p:spPr>
        <p:txBody>
          <a:bodyPr>
            <a:normAutofit/>
          </a:bodyPr>
          <a:lstStyle>
            <a:lvl1pPr>
              <a:spcBef>
                <a:spcPts val="2500"/>
              </a:spcBef>
              <a:defRPr sz="4000"/>
            </a:lvl1pPr>
            <a:lvl2pPr>
              <a:spcBef>
                <a:spcPts val="2500"/>
              </a:spcBef>
              <a:defRPr sz="4000"/>
            </a:lvl2pPr>
            <a:lvl3pPr>
              <a:spcBef>
                <a:spcPts val="2500"/>
              </a:spcBef>
              <a:defRPr sz="4000"/>
            </a:lvl3pPr>
            <a:lvl4pPr>
              <a:spcBef>
                <a:spcPts val="2500"/>
              </a:spcBef>
              <a:defRPr sz="4000"/>
            </a:lvl4pPr>
            <a:lvl5pPr>
              <a:spcBef>
                <a:spcPts val="2500"/>
              </a:spcBef>
              <a:defRPr sz="4000"/>
            </a:lvl5pPr>
          </a:lstStyle>
          <a:p>
            <a:r>
              <a:t>Body Level One</a:t>
            </a:r>
          </a:p>
          <a:p>
            <a:pPr lvl="1"/>
            <a:r>
              <a:t>Body Level Two</a:t>
            </a:r>
          </a:p>
          <a:p>
            <a:pPr lvl="2"/>
            <a:r>
              <a:t>Body Level Three</a:t>
            </a:r>
          </a:p>
          <a:p>
            <a:pPr lvl="3"/>
            <a:r>
              <a:t>Body Level Four</a:t>
            </a:r>
          </a:p>
          <a:p>
            <a:pPr lvl="4"/>
            <a:r>
              <a:t>Body Level Five</a:t>
            </a:r>
          </a:p>
        </p:txBody>
      </p:sp>
      <p:sp>
        <p:nvSpPr>
          <p:cNvPr id="186" name="Slide Number"/>
          <p:cNvSpPr txBox="1">
            <a:spLocks noGrp="1"/>
          </p:cNvSpPr>
          <p:nvPr>
            <p:ph type="sldNum" sz="quarter" idx="2"/>
          </p:nvPr>
        </p:nvSpPr>
        <p:spPr>
          <a:xfrm>
            <a:off x="6343650" y="9283700"/>
            <a:ext cx="317500" cy="342900"/>
          </a:xfrm>
          <a:prstGeom prst="rect">
            <a:avLst/>
          </a:prstGeom>
        </p:spPr>
        <p:txBody>
          <a:bodyPr>
            <a:normAutofit/>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1270000" y="2971800"/>
            <a:ext cx="10464800" cy="3810000"/>
          </a:xfrm>
          <a:prstGeom prst="rect">
            <a:avLst/>
          </a:prstGeom>
        </p:spPr>
        <p:txBody>
          <a:bodyPr>
            <a:normAutofit/>
          </a:bodyPr>
          <a:lstStyle>
            <a:lvl1pPr>
              <a:defRPr sz="8200"/>
            </a:lvl1pPr>
          </a:lstStyle>
          <a:p>
            <a:r>
              <a:t>Title Text</a:t>
            </a:r>
          </a:p>
        </p:txBody>
      </p:sp>
      <p:sp>
        <p:nvSpPr>
          <p:cNvPr id="194" name="Slide Number"/>
          <p:cNvSpPr txBox="1">
            <a:spLocks noGrp="1"/>
          </p:cNvSpPr>
          <p:nvPr>
            <p:ph type="sldNum" sz="quarter" idx="2"/>
          </p:nvPr>
        </p:nvSpPr>
        <p:spPr>
          <a:xfrm>
            <a:off x="6343650" y="9283700"/>
            <a:ext cx="317500" cy="342900"/>
          </a:xfrm>
          <a:prstGeom prst="rect">
            <a:avLst/>
          </a:prstGeom>
        </p:spPr>
        <p:txBody>
          <a:bodyPr>
            <a:normAutofit/>
          </a:bodyPr>
          <a:lstStyle>
            <a:lvl1pPr>
              <a:defRPr sz="1600"/>
            </a:lvl1pPr>
          </a:lstStyle>
          <a:p>
            <a:fld id="{86CB4B4D-7CA3-9044-876B-883B54F8677D}" type="slidenum">
              <a:rPr/>
              <a:pPr/>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270000" y="2971800"/>
            <a:ext cx="10464800" cy="38100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21"/>
          </p:nvPr>
        </p:nvSpPr>
        <p:spPr>
          <a:xfrm>
            <a:off x="3454400" y="1803400"/>
            <a:ext cx="6096000" cy="45720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270000" y="7366000"/>
            <a:ext cx="10464800" cy="17018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21"/>
          </p:nvPr>
        </p:nvSpPr>
        <p:spPr>
          <a:xfrm>
            <a:off x="3454400" y="1803400"/>
            <a:ext cx="6096000" cy="45720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270000" y="7366000"/>
            <a:ext cx="10464800" cy="17018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half" idx="21"/>
          </p:nvPr>
        </p:nvSpPr>
        <p:spPr>
          <a:xfrm>
            <a:off x="6946900" y="1828800"/>
            <a:ext cx="4572000" cy="60960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635000" y="1524000"/>
            <a:ext cx="5867400" cy="3302000"/>
          </a:xfrm>
          <a:prstGeom prst="rect">
            <a:avLst/>
          </a:prstGeom>
        </p:spPr>
        <p:txBody>
          <a:bodyPr anchor="b"/>
          <a:lstStyle>
            <a:lvl1pPr>
              <a:defRPr sz="7000"/>
            </a:lvl1pPr>
          </a:lstStyle>
          <a:p>
            <a:r>
              <a:t>Title Text</a:t>
            </a:r>
          </a:p>
        </p:txBody>
      </p:sp>
      <p:sp>
        <p:nvSpPr>
          <p:cNvPr id="89" name="Body Level One…"/>
          <p:cNvSpPr txBox="1">
            <a:spLocks noGrp="1"/>
          </p:cNvSpPr>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rPr/>
              <a:pPr/>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270000" y="1270000"/>
            <a:ext cx="10464800" cy="721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4" name="Slide Number"/>
          <p:cNvSpPr txBox="1">
            <a:spLocks noGrp="1"/>
          </p:cNvSpPr>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a:defRPr sz="1800"/>
            </a:lvl1pPr>
          </a:lstStyle>
          <a:p>
            <a:fld id="{86CB4B4D-7CA3-9044-876B-883B54F8677D}" type="slidenum">
              <a:rPr/>
              <a:pPr/>
              <a:t>‹nº›</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transition spd="med"/>
  <p:txStyles>
    <p:titleStyle>
      <a:lvl1pPr marL="0" marR="0" indent="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sz="8400" b="0" i="0" u="none" strike="noStrike" cap="none" spc="0" baseline="0">
          <a:solidFill>
            <a:srgbClr val="FFFFFF"/>
          </a:solidFill>
          <a:uFillTx/>
          <a:latin typeface="+mn-lt"/>
          <a:ea typeface="+mn-ea"/>
          <a:cs typeface="+mn-cs"/>
          <a:sym typeface="Gill Sans"/>
        </a:defRPr>
      </a:lvl9pPr>
    </p:titleStyle>
    <p:bodyStyle>
      <a:lvl1pPr marL="8890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1pPr>
      <a:lvl2pPr marL="13335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2pPr>
      <a:lvl3pPr marL="17780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3pPr>
      <a:lvl4pPr marL="22225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4pPr>
      <a:lvl5pPr marL="26670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5pPr>
      <a:lvl6pPr marL="30226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6pPr>
      <a:lvl7pPr marL="33782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7pPr>
      <a:lvl8pPr marL="37338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8pPr>
      <a:lvl9pPr marL="4089400" marR="0" indent="-571500" algn="l" defTabSz="584200" rtl="0" latinLnBrk="0">
        <a:lnSpc>
          <a:spcPct val="100000"/>
        </a:lnSpc>
        <a:spcBef>
          <a:spcPts val="4800"/>
        </a:spcBef>
        <a:spcAft>
          <a:spcPts val="0"/>
        </a:spcAft>
        <a:buClrTx/>
        <a:buSzPct val="171000"/>
        <a:buFontTx/>
        <a:buChar char="•"/>
        <a:tabLst/>
        <a:defRPr sz="4200" b="0" i="0" u="none" strike="noStrike" cap="none" spc="0" baseline="0">
          <a:solidFill>
            <a:srgbClr val="FFFFFF"/>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carrierwaveuploader/carrierwave/blob/master/features/file_storage.feature" TargetMode="External"/><Relationship Id="rId1" Type="http://schemas.openxmlformats.org/officeDocument/2006/relationships/slideLayout" Target="../slideLayouts/slideLayout5.xml"/><Relationship Id="rId5" Type="http://schemas.openxmlformats.org/officeDocument/2006/relationships/hyperlink" Target="https://github.com/concord-consortium/rigse/blob/master/features/admin_works_with_projects.feature" TargetMode="External"/><Relationship Id="rId4" Type="http://schemas.openxmlformats.org/officeDocument/2006/relationships/image" Target="../media/image29.png"/></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concord-consortium/rigse/blob/master/features/manager_updates_account_information.feature" TargetMode="External"/><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concord-consortium/rigse/blob/master/features/manager_updates_account_information.feature"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www.linkedin.com/pulse/thanks-we-too-busy-daniel-white"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www.saasbook.inf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hyperlink" Target="https://docs.google.com/forms/viewform?authuser=0&amp;hl=pt_BR&amp;id=1-AZF-_ytO3zJel9iyVDD9mUD8mqigX4FkqUr8kWuxB8"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twitter.com/pauloborba" TargetMode="External"/><Relationship Id="rId2" Type="http://schemas.openxmlformats.org/officeDocument/2006/relationships/hyperlink" Target="mailto:phmb@cin.ufpe.br"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hyperlink" Target="http://dioscuri.sourceforge.net/docs/URD_Dioscuri_KBNA_v1_1_en.pdf"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hyperlink" Target="http://pauloborba.cin.ufpe.br"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3"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214"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215"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7" name="Who are the stakeholders?"/>
          <p:cNvSpPr txBox="1">
            <a:spLocks noGrp="1"/>
          </p:cNvSpPr>
          <p:nvPr>
            <p:ph type="title"/>
          </p:nvPr>
        </p:nvSpPr>
        <p:spPr>
          <a:prstGeom prst="rect">
            <a:avLst/>
          </a:prstGeom>
        </p:spPr>
        <p:txBody>
          <a:bodyPr/>
          <a:lstStyle/>
          <a:p>
            <a:r>
              <a:rPr>
                <a:solidFill>
                  <a:schemeClr val="bg1"/>
                </a:solidFill>
              </a:rPr>
              <a:t>Who are the </a:t>
            </a:r>
            <a:r>
              <a:rPr>
                <a:solidFill>
                  <a:schemeClr val="bg1"/>
                </a:solidFill>
              </a:rPr>
              <a:t>stakeholders</a:t>
            </a:r>
            <a:r>
              <a:rPr>
                <a:solidFill>
                  <a:schemeClr val="bg1"/>
                </a:solidFill>
              </a:rPr>
              <a:t>?</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68" name="How to specify concrete yet declarative scenarios?"/>
          <p:cNvSpPr txBox="1">
            <a:spLocks noGrp="1"/>
          </p:cNvSpPr>
          <p:nvPr>
            <p:ph type="title"/>
          </p:nvPr>
        </p:nvSpPr>
        <p:spPr>
          <a:xfrm>
            <a:off x="1270000" y="2090561"/>
            <a:ext cx="10464800" cy="5572478"/>
          </a:xfrm>
          <a:prstGeom prst="rect">
            <a:avLst/>
          </a:prstGeom>
        </p:spPr>
        <p:txBody>
          <a:bodyPr/>
          <a:lstStyle/>
          <a:p>
            <a:r>
              <a:rPr>
                <a:solidFill>
                  <a:schemeClr val="bg1"/>
                </a:solidFill>
              </a:rPr>
              <a:t>How to specify concrete yet declarative scenarios?</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3"/>
          <p:cNvSpPr/>
          <p:nvPr/>
        </p:nvSpPr>
        <p:spPr>
          <a:xfrm>
            <a:off x="573046" y="2733660"/>
            <a:ext cx="13287468" cy="6715172"/>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70" name="Parameters = test data"/>
          <p:cNvSpPr txBox="1">
            <a:spLocks noGrp="1"/>
          </p:cNvSpPr>
          <p:nvPr>
            <p:ph type="title"/>
          </p:nvPr>
        </p:nvSpPr>
        <p:spPr>
          <a:prstGeom prst="rect">
            <a:avLst/>
          </a:prstGeom>
        </p:spPr>
        <p:txBody>
          <a:bodyPr/>
          <a:lstStyle/>
          <a:p>
            <a:r>
              <a:rPr>
                <a:solidFill>
                  <a:schemeClr val="bg1"/>
                </a:solidFill>
              </a:rPr>
              <a:t>Parameters = test data</a:t>
            </a:r>
          </a:p>
        </p:txBody>
      </p:sp>
      <p:sp>
        <p:nvSpPr>
          <p:cNvPr id="571" name="Scenario: adding new grade…"/>
          <p:cNvSpPr txBox="1"/>
          <p:nvPr/>
        </p:nvSpPr>
        <p:spPr>
          <a:xfrm>
            <a:off x="638795" y="2781073"/>
            <a:ext cx="11727211" cy="632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Scenario: </a:t>
            </a:r>
            <a:r>
              <a:t>adding</a:t>
            </a:r>
            <a:r>
              <a:rPr>
                <a:solidFill>
                  <a:srgbClr val="FEFB27"/>
                </a:solidFill>
              </a:rPr>
              <a:t> </a:t>
            </a:r>
            <a:r>
              <a:t>new grade</a:t>
            </a:r>
          </a:p>
          <a:p>
            <a:pPr algn="l"/>
            <a:r>
              <a:t>    </a:t>
            </a:r>
            <a:r>
              <a:rPr>
                <a:solidFill>
                  <a:srgbClr val="FEFB27"/>
                </a:solidFill>
              </a:rPr>
              <a:t>Given</a:t>
            </a:r>
            <a:r>
              <a:t> I am at the </a:t>
            </a:r>
            <a:r>
              <a:rPr>
                <a:solidFill>
                  <a:schemeClr val="accent2">
                    <a:satOff val="-13916"/>
                    <a:lumOff val="13989"/>
                  </a:schemeClr>
                </a:solidFill>
              </a:rPr>
              <a:t>"Grades"</a:t>
            </a:r>
            <a:r>
              <a:t> page</a:t>
            </a:r>
          </a:p>
          <a:p>
            <a:pPr algn="l"/>
            <a:r>
              <a:t>    </a:t>
            </a:r>
            <a:r>
              <a:rPr>
                <a:solidFill>
                  <a:srgbClr val="FEFB27"/>
                </a:solidFill>
              </a:rPr>
              <a:t>And</a:t>
            </a:r>
            <a:r>
              <a:t> I see a student </a:t>
            </a:r>
            <a:r>
              <a:rPr>
                <a:solidFill>
                  <a:schemeClr val="accent2">
                    <a:satOff val="-13916"/>
                    <a:lumOff val="13989"/>
                  </a:schemeClr>
                </a:solidFill>
              </a:rPr>
              <a:t>"Maria Silva"</a:t>
            </a:r>
            <a:r>
              <a:t> with no grade for</a:t>
            </a:r>
          </a:p>
          <a:p>
            <a:pPr lvl="1" algn="l"/>
            <a:r>
              <a:t>        learning goal </a:t>
            </a:r>
            <a:r>
              <a:rPr>
                <a:solidFill>
                  <a:schemeClr val="accent2">
                    <a:satOff val="-13916"/>
                    <a:lumOff val="13989"/>
                  </a:schemeClr>
                </a:solidFill>
              </a:rPr>
              <a:t>"Write quality tests"</a:t>
            </a:r>
          </a:p>
          <a:p>
            <a:pPr algn="l"/>
            <a:r>
              <a:t>    </a:t>
            </a:r>
            <a:r>
              <a:rPr>
                <a:solidFill>
                  <a:srgbClr val="FEFB27"/>
                </a:solidFill>
              </a:rPr>
              <a:t>When</a:t>
            </a:r>
            <a:r>
              <a:t> I add grade </a:t>
            </a:r>
            <a:r>
              <a:rPr>
                <a:solidFill>
                  <a:schemeClr val="accent2">
                    <a:satOff val="-13916"/>
                    <a:lumOff val="13989"/>
                  </a:schemeClr>
                </a:solidFill>
              </a:rPr>
              <a:t>"MA"</a:t>
            </a:r>
            <a:r>
              <a:t> for </a:t>
            </a:r>
            <a:r>
              <a:rPr>
                <a:solidFill>
                  <a:schemeClr val="accent2">
                    <a:satOff val="-13916"/>
                    <a:lumOff val="13989"/>
                  </a:schemeClr>
                </a:solidFill>
              </a:rPr>
              <a:t>"Maria Silva"</a:t>
            </a:r>
            <a:r>
              <a:t> goal </a:t>
            </a:r>
          </a:p>
          <a:p>
            <a:pPr algn="l"/>
            <a:r>
              <a:t>              </a:t>
            </a:r>
            <a:r>
              <a:rPr>
                <a:solidFill>
                  <a:schemeClr val="accent2">
                    <a:satOff val="-13916"/>
                    <a:lumOff val="13989"/>
                  </a:schemeClr>
                </a:solidFill>
              </a:rPr>
              <a:t>"Write quality tests"</a:t>
            </a:r>
          </a:p>
          <a:p>
            <a:pPr algn="l"/>
            <a:r>
              <a:t> </a:t>
            </a:r>
            <a:r>
              <a:rPr>
                <a:solidFill>
                  <a:srgbClr val="F3F9F6"/>
                </a:solidFill>
              </a:rPr>
              <a:t>   </a:t>
            </a:r>
            <a:r>
              <a:rPr>
                <a:solidFill>
                  <a:srgbClr val="FEFB27"/>
                </a:solidFill>
              </a:rPr>
              <a:t>Then</a:t>
            </a:r>
            <a:r>
              <a:t> I’m still at the </a:t>
            </a:r>
            <a:r>
              <a:rPr>
                <a:solidFill>
                  <a:schemeClr val="accent2">
                    <a:satOff val="-13916"/>
                    <a:lumOff val="13989"/>
                  </a:schemeClr>
                </a:solidFill>
              </a:rPr>
              <a:t>"Grades"</a:t>
            </a:r>
            <a:r>
              <a:t> page</a:t>
            </a:r>
          </a:p>
          <a:p>
            <a:pPr algn="l"/>
            <a:r>
              <a:t>    </a:t>
            </a:r>
            <a:r>
              <a:rPr>
                <a:solidFill>
                  <a:srgbClr val="FEFB27"/>
                </a:solidFill>
              </a:rPr>
              <a:t>And</a:t>
            </a:r>
            <a:r>
              <a:t> I can see student </a:t>
            </a:r>
            <a:r>
              <a:rPr>
                <a:solidFill>
                  <a:schemeClr val="accent2">
                    <a:satOff val="-13916"/>
                    <a:lumOff val="13989"/>
                  </a:schemeClr>
                </a:solidFill>
              </a:rPr>
              <a:t>"Maria Silva"</a:t>
            </a:r>
            <a:r>
              <a:t> has </a:t>
            </a:r>
          </a:p>
          <a:p>
            <a:pPr algn="l"/>
            <a:r>
              <a:t>           grade </a:t>
            </a:r>
            <a:r>
              <a:rPr>
                <a:solidFill>
                  <a:schemeClr val="accent2">
                    <a:satOff val="-13916"/>
                    <a:lumOff val="13989"/>
                  </a:schemeClr>
                </a:solidFill>
              </a:rPr>
              <a:t>"MA"</a:t>
            </a:r>
            <a:r>
              <a:t> for learning goal </a:t>
            </a:r>
          </a:p>
          <a:p>
            <a:pPr algn="l"/>
            <a:r>
              <a:t>           </a:t>
            </a:r>
            <a:r>
              <a:rPr>
                <a:solidFill>
                  <a:schemeClr val="accent2">
                    <a:satOff val="-13916"/>
                    <a:lumOff val="13989"/>
                  </a:schemeClr>
                </a:solidFill>
              </a:rPr>
              <a:t>"Write quality tests"</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73" name="Focus on concrete execution scenarios"/>
          <p:cNvSpPr txBox="1">
            <a:spLocks noGrp="1"/>
          </p:cNvSpPr>
          <p:nvPr>
            <p:ph type="title"/>
          </p:nvPr>
        </p:nvSpPr>
        <p:spPr>
          <a:prstGeom prst="rect">
            <a:avLst/>
          </a:prstGeom>
        </p:spPr>
        <p:txBody>
          <a:bodyPr/>
          <a:lstStyle/>
          <a:p>
            <a:r>
              <a:rPr>
                <a:solidFill>
                  <a:schemeClr val="bg1"/>
                </a:solidFill>
              </a:rPr>
              <a:t>Focus on concrete execution scenarios</a:t>
            </a:r>
          </a:p>
        </p:txBody>
      </p:sp>
      <p:sp>
        <p:nvSpPr>
          <p:cNvPr id="574" name="Concrete steps, with proper data, performed by an user using the system in a practical and relevant situation…"/>
          <p:cNvSpPr txBox="1">
            <a:spLocks noGrp="1"/>
          </p:cNvSpPr>
          <p:nvPr>
            <p:ph type="body" idx="1"/>
          </p:nvPr>
        </p:nvSpPr>
        <p:spPr>
          <a:prstGeom prst="rect">
            <a:avLst/>
          </a:prstGeom>
        </p:spPr>
        <p:txBody>
          <a:bodyPr/>
          <a:lstStyle/>
          <a:p>
            <a:r>
              <a:rPr>
                <a:solidFill>
                  <a:schemeClr val="bg1"/>
                </a:solidFill>
              </a:rPr>
              <a:t>Concrete steps, with proper data, performed by an user using the system in a practical and relevant situation</a:t>
            </a:r>
          </a:p>
          <a:p>
            <a:r>
              <a:rPr>
                <a:solidFill>
                  <a:schemeClr val="bg1"/>
                </a:solidFill>
              </a:rPr>
              <a:t>Testing feasibility</a:t>
            </a:r>
          </a:p>
          <a:p>
            <a:r>
              <a:rPr>
                <a:solidFill>
                  <a:schemeClr val="bg1"/>
                </a:solidFill>
              </a:rPr>
              <a:t>Testing bias</a:t>
            </a:r>
          </a:p>
          <a:p>
            <a:r>
              <a:rPr>
                <a:solidFill>
                  <a:schemeClr val="bg1"/>
                </a:solidFill>
              </a:rPr>
              <a:t>Scenarios will be latter used as tests</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76" name="Concrete but Declarative high level scenarios!"/>
          <p:cNvSpPr txBox="1">
            <a:spLocks noGrp="1"/>
          </p:cNvSpPr>
          <p:nvPr>
            <p:ph type="title"/>
          </p:nvPr>
        </p:nvSpPr>
        <p:spPr>
          <a:prstGeom prst="rect">
            <a:avLst/>
          </a:prstGeom>
        </p:spPr>
        <p:txBody>
          <a:bodyPr/>
          <a:lstStyle/>
          <a:p>
            <a:pPr indent="317500">
              <a:spcBef>
                <a:spcPts val="2400"/>
              </a:spcBef>
              <a:defRPr sz="8300"/>
            </a:pPr>
            <a:r>
              <a:rPr>
                <a:solidFill>
                  <a:schemeClr val="bg1"/>
                </a:solidFill>
              </a:rPr>
              <a:t>Concrete but </a:t>
            </a:r>
            <a:r>
              <a:rPr>
                <a:solidFill>
                  <a:schemeClr val="bg1"/>
                </a:solidFill>
              </a:rPr>
              <a:t>Declarative</a:t>
            </a:r>
            <a:r>
              <a:rPr>
                <a:solidFill>
                  <a:schemeClr val="bg1"/>
                </a:solidFill>
              </a:rPr>
              <a:t> high level scenarios!</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3"/>
          <p:cNvSpPr/>
          <p:nvPr/>
        </p:nvSpPr>
        <p:spPr>
          <a:xfrm>
            <a:off x="215856" y="3305164"/>
            <a:ext cx="12144460" cy="5857916"/>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78" name="Use high (abstraction) level steps"/>
          <p:cNvSpPr txBox="1">
            <a:spLocks noGrp="1"/>
          </p:cNvSpPr>
          <p:nvPr>
            <p:ph type="title"/>
          </p:nvPr>
        </p:nvSpPr>
        <p:spPr>
          <a:xfrm>
            <a:off x="585346" y="254000"/>
            <a:ext cx="12037851" cy="3076779"/>
          </a:xfrm>
          <a:prstGeom prst="rect">
            <a:avLst/>
          </a:prstGeom>
        </p:spPr>
        <p:txBody>
          <a:bodyPr/>
          <a:lstStyle/>
          <a:p>
            <a:r>
              <a:rPr>
                <a:solidFill>
                  <a:schemeClr val="bg1"/>
                </a:solidFill>
              </a:rPr>
              <a:t>Use high (abstraction) level steps</a:t>
            </a:r>
          </a:p>
        </p:txBody>
      </p:sp>
      <p:sp>
        <p:nvSpPr>
          <p:cNvPr id="579" name="Scenario:  Add a new article and try to tweet the article using wrong login and password…"/>
          <p:cNvSpPr txBox="1"/>
          <p:nvPr/>
        </p:nvSpPr>
        <p:spPr>
          <a:xfrm>
            <a:off x="302591" y="3284473"/>
            <a:ext cx="12603361" cy="632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Scenario:  </a:t>
            </a:r>
            <a:r>
              <a:t>Add a new article and try to tweet the article using wrong login and password</a:t>
            </a:r>
            <a:r>
              <a:rPr>
                <a:solidFill>
                  <a:srgbClr val="FEFB27"/>
                </a:solidFill>
              </a:rPr>
              <a:t> </a:t>
            </a:r>
          </a:p>
          <a:p>
            <a:pPr algn="l"/>
            <a:r>
              <a:rPr>
                <a:solidFill>
                  <a:srgbClr val="FEFB27"/>
                </a:solidFill>
              </a:rPr>
              <a:t>    Given </a:t>
            </a:r>
            <a:r>
              <a:rPr>
                <a:solidFill>
                  <a:srgbClr val="9CF5F5"/>
                </a:solidFill>
              </a:rPr>
              <a:t>I am logged as</a:t>
            </a:r>
            <a:r>
              <a:t> "admin"</a:t>
            </a:r>
            <a:endParaRPr>
              <a:solidFill>
                <a:srgbClr val="FEFB27"/>
              </a:solidFill>
            </a:endParaRPr>
          </a:p>
          <a:p>
            <a:pPr algn="l"/>
            <a:r>
              <a:rPr>
                <a:solidFill>
                  <a:srgbClr val="FEFB27"/>
                </a:solidFill>
              </a:rPr>
              <a:t>    And</a:t>
            </a:r>
            <a:r>
              <a:t> I am at the "Article" Page</a:t>
            </a:r>
          </a:p>
          <a:p>
            <a:pPr algn="l"/>
            <a:r>
              <a:t>    </a:t>
            </a:r>
            <a:r>
              <a:rPr>
                <a:solidFill>
                  <a:srgbClr val="FEFB27"/>
                </a:solidFill>
              </a:rPr>
              <a:t>And</a:t>
            </a:r>
            <a:r>
              <a:t> I see no article “Refinement…” </a:t>
            </a:r>
            <a:endParaRPr>
              <a:solidFill>
                <a:srgbClr val="FEFB27"/>
              </a:solidFill>
            </a:endParaRPr>
          </a:p>
          <a:p>
            <a:pPr algn="l"/>
            <a:r>
              <a:rPr>
                <a:solidFill>
                  <a:srgbClr val="FEFB27"/>
                </a:solidFill>
              </a:rPr>
              <a:t>    When </a:t>
            </a:r>
            <a:r>
              <a:rPr>
                <a:solidFill>
                  <a:srgbClr val="9CF5F5"/>
                </a:solidFill>
              </a:rPr>
              <a:t>I try to create an article</a:t>
            </a:r>
            <a:r>
              <a:t> named “Refinement…”</a:t>
            </a:r>
          </a:p>
          <a:p>
            <a:pPr algn="l"/>
            <a:r>
              <a:t>             with filename "TCS-102.pdf"</a:t>
            </a:r>
          </a:p>
          <a:p>
            <a:pPr algn="l"/>
            <a:r>
              <a:rPr>
                <a:solidFill>
                  <a:srgbClr val="FEFB27"/>
                </a:solidFill>
              </a:rPr>
              <a:t>    And </a:t>
            </a:r>
            <a:r>
              <a:rPr>
                <a:solidFill>
                  <a:srgbClr val="9CF5F5"/>
                </a:solidFill>
              </a:rPr>
              <a:t>Share it in Twitter</a:t>
            </a:r>
            <a:r>
              <a:t> with "phmb" </a:t>
            </a:r>
          </a:p>
          <a:p>
            <a:pPr algn="l"/>
            <a:r>
              <a:t>           and “password-weak"</a:t>
            </a:r>
            <a:endParaRPr>
              <a:solidFill>
                <a:srgbClr val="FEFB27"/>
              </a:solidFill>
            </a:endParaRPr>
          </a:p>
          <a:p>
            <a:pPr algn="l"/>
            <a:r>
              <a:rPr>
                <a:solidFill>
                  <a:srgbClr val="FEFB27"/>
                </a:solidFill>
              </a:rPr>
              <a:t>    Then </a:t>
            </a:r>
            <a:r>
              <a:t>No tweet should be post about "Refinement…"</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83" name="Imperative low level scenarios refer to detailed steps that add little to the specification"/>
          <p:cNvSpPr txBox="1">
            <a:spLocks noGrp="1"/>
          </p:cNvSpPr>
          <p:nvPr>
            <p:ph type="title"/>
          </p:nvPr>
        </p:nvSpPr>
        <p:spPr>
          <a:xfrm>
            <a:off x="1270000" y="1626781"/>
            <a:ext cx="10464800" cy="6500038"/>
          </a:xfrm>
          <a:prstGeom prst="rect">
            <a:avLst/>
          </a:prstGeom>
        </p:spPr>
        <p:txBody>
          <a:bodyPr/>
          <a:lstStyle/>
          <a:p>
            <a:pPr indent="317500">
              <a:spcBef>
                <a:spcPts val="2400"/>
              </a:spcBef>
              <a:defRPr sz="8300"/>
            </a:pPr>
            <a:r>
              <a:rPr>
                <a:solidFill>
                  <a:schemeClr val="bg1"/>
                </a:solidFill>
              </a:rPr>
              <a:t>Imperative</a:t>
            </a:r>
            <a:r>
              <a:rPr>
                <a:solidFill>
                  <a:schemeClr val="bg1"/>
                </a:solidFill>
              </a:rPr>
              <a:t> low level scenarios refer to detailed steps that add little to the specification</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85" name="Avoid low (abstraction) level steps"/>
          <p:cNvSpPr txBox="1">
            <a:spLocks noGrp="1"/>
          </p:cNvSpPr>
          <p:nvPr>
            <p:ph type="title"/>
          </p:nvPr>
        </p:nvSpPr>
        <p:spPr>
          <a:xfrm>
            <a:off x="585346" y="254000"/>
            <a:ext cx="12037851" cy="3076779"/>
          </a:xfrm>
          <a:prstGeom prst="rect">
            <a:avLst/>
          </a:prstGeom>
        </p:spPr>
        <p:txBody>
          <a:bodyPr/>
          <a:lstStyle/>
          <a:p>
            <a:r>
              <a:rPr>
                <a:solidFill>
                  <a:schemeClr val="bg1"/>
                </a:solidFill>
              </a:rPr>
              <a:t>Avoid low (abstraction) level steps</a:t>
            </a:r>
          </a:p>
        </p:txBody>
      </p:sp>
      <p:sp>
        <p:nvSpPr>
          <p:cNvPr id="586" name="Given I am at the &quot;login&quot; page…"/>
          <p:cNvSpPr txBox="1"/>
          <p:nvPr/>
        </p:nvSpPr>
        <p:spPr>
          <a:xfrm>
            <a:off x="558994" y="3695000"/>
            <a:ext cx="9809784" cy="259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   Given </a:t>
            </a:r>
            <a:r>
              <a:rPr>
                <a:solidFill>
                  <a:srgbClr val="FE2B00"/>
                </a:solidFill>
              </a:rPr>
              <a:t>I am at the "login" page </a:t>
            </a:r>
          </a:p>
          <a:p>
            <a:pPr algn="l"/>
            <a:r>
              <a:rPr>
                <a:solidFill>
                  <a:srgbClr val="9CF5F5"/>
                </a:solidFill>
              </a:rPr>
              <a:t>    </a:t>
            </a:r>
            <a:r>
              <a:rPr>
                <a:solidFill>
                  <a:srgbClr val="FEFB27"/>
                </a:solidFill>
              </a:rPr>
              <a:t>And</a:t>
            </a:r>
            <a:r>
              <a:rPr>
                <a:solidFill>
                  <a:srgbClr val="9CF5F5"/>
                </a:solidFill>
              </a:rPr>
              <a:t> </a:t>
            </a:r>
            <a:r>
              <a:rPr>
                <a:solidFill>
                  <a:srgbClr val="FE2B00"/>
                </a:solidFill>
              </a:rPr>
              <a:t>I see a "login" textfield</a:t>
            </a:r>
          </a:p>
          <a:p>
            <a:pPr algn="l"/>
            <a:r>
              <a:t>    </a:t>
            </a:r>
            <a:r>
              <a:rPr>
                <a:solidFill>
                  <a:srgbClr val="FEFB27"/>
                </a:solidFill>
              </a:rPr>
              <a:t>And </a:t>
            </a:r>
            <a:r>
              <a:rPr>
                <a:solidFill>
                  <a:srgbClr val="FE2B00"/>
                </a:solidFill>
              </a:rPr>
              <a:t>I type "phmb" in the "login" textfield</a:t>
            </a:r>
            <a:r>
              <a:t> </a:t>
            </a:r>
            <a:endParaRPr>
              <a:solidFill>
                <a:srgbClr val="9CF5F5"/>
              </a:solidFill>
            </a:endParaRPr>
          </a:p>
          <a:p>
            <a:pPr algn="l"/>
            <a:r>
              <a:rPr>
                <a:solidFill>
                  <a:srgbClr val="9CF5F5"/>
                </a:solidFill>
              </a:rPr>
              <a:t> </a:t>
            </a:r>
            <a:r>
              <a:rPr>
                <a:solidFill>
                  <a:srgbClr val="FEFB27"/>
                </a:solidFill>
              </a:rPr>
              <a:t>   And </a:t>
            </a:r>
            <a:r>
              <a:rPr>
                <a:solidFill>
                  <a:srgbClr val="FE2B00"/>
                </a:solidFill>
              </a:rPr>
              <a:t>… I click…</a:t>
            </a:r>
          </a:p>
        </p:txBody>
      </p:sp>
      <p:sp>
        <p:nvSpPr>
          <p:cNvPr id="587" name="Given I am logged as &quot;admin&quot;…"/>
          <p:cNvSpPr txBox="1"/>
          <p:nvPr/>
        </p:nvSpPr>
        <p:spPr>
          <a:xfrm>
            <a:off x="3912756" y="6771845"/>
            <a:ext cx="8859144" cy="259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   Given </a:t>
            </a:r>
            <a:r>
              <a:rPr>
                <a:solidFill>
                  <a:srgbClr val="9CF5F5"/>
                </a:solidFill>
              </a:rPr>
              <a:t>I am logged as</a:t>
            </a:r>
            <a:r>
              <a:t> "admin"</a:t>
            </a:r>
            <a:endParaRPr>
              <a:solidFill>
                <a:srgbClr val="FEFB27"/>
              </a:solidFill>
            </a:endParaRPr>
          </a:p>
          <a:p>
            <a:pPr algn="l"/>
            <a:r>
              <a:rPr>
                <a:solidFill>
                  <a:srgbClr val="FEFB27"/>
                </a:solidFill>
              </a:rPr>
              <a:t>    And</a:t>
            </a:r>
            <a:r>
              <a:t> I am at the…</a:t>
            </a:r>
          </a:p>
        </p:txBody>
      </p:sp>
      <p:sp>
        <p:nvSpPr>
          <p:cNvPr id="591" name="Connection Line"/>
          <p:cNvSpPr/>
          <p:nvPr/>
        </p:nvSpPr>
        <p:spPr>
          <a:xfrm>
            <a:off x="1904482" y="6516625"/>
            <a:ext cx="2008255" cy="97330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204" y="16080"/>
                  <a:pt x="7004" y="8880"/>
                  <a:pt x="0" y="0"/>
                </a:cubicBezTo>
              </a:path>
            </a:pathLst>
          </a:custGeom>
          <a:ln w="88900">
            <a:solidFill>
              <a:srgbClr val="FEFB27"/>
            </a:solidFill>
            <a:miter lim="400000"/>
            <a:headEnd type="stealth"/>
          </a:ln>
        </p:spPr>
        <p:txBody>
          <a:bodyPr/>
          <a:lstStyle/>
          <a:p>
            <a:endParaRPr/>
          </a:p>
        </p:txBody>
      </p:sp>
      <p:sp>
        <p:nvSpPr>
          <p:cNvPr id="589" name="all that for a…"/>
          <p:cNvSpPr txBox="1"/>
          <p:nvPr/>
        </p:nvSpPr>
        <p:spPr>
          <a:xfrm>
            <a:off x="229703" y="6994155"/>
            <a:ext cx="3027686"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all that for a </a:t>
            </a:r>
          </a:p>
          <a:p>
            <a:r>
              <a:t>single step!</a:t>
            </a:r>
          </a:p>
        </p:txBody>
      </p:sp>
      <p:sp>
        <p:nvSpPr>
          <p:cNvPr id="590" name="avoid referring to specific GUI elements"/>
          <p:cNvSpPr/>
          <p:nvPr/>
        </p:nvSpPr>
        <p:spPr>
          <a:xfrm>
            <a:off x="9977040" y="2838396"/>
            <a:ext cx="3027568" cy="2116503"/>
          </a:xfrm>
          <a:prstGeom prst="wedgeEllipseCallout">
            <a:avLst>
              <a:gd name="adj1" fmla="val -43742"/>
              <a:gd name="adj2" fmla="val 59184"/>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avoid referring to specific GUI elements</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5" name="Avoid imperative scenarios!…"/>
          <p:cNvSpPr txBox="1">
            <a:spLocks noGrp="1"/>
          </p:cNvSpPr>
          <p:nvPr>
            <p:ph type="title"/>
          </p:nvPr>
        </p:nvSpPr>
        <p:spPr>
          <a:xfrm>
            <a:off x="1270000" y="1383115"/>
            <a:ext cx="10464800" cy="6987370"/>
          </a:xfrm>
          <a:prstGeom prst="rect">
            <a:avLst/>
          </a:prstGeom>
        </p:spPr>
        <p:txBody>
          <a:bodyPr/>
          <a:lstStyle/>
          <a:p>
            <a:r>
              <a:rPr>
                <a:solidFill>
                  <a:schemeClr val="bg1"/>
                </a:solidFill>
              </a:rPr>
              <a:t>Avoid imperative scenarios!</a:t>
            </a:r>
          </a:p>
          <a:p>
            <a:endParaRPr>
              <a:solidFill>
                <a:schemeClr val="bg1"/>
              </a:solidFill>
            </a:endParaRPr>
          </a:p>
          <a:p>
            <a:r>
              <a:rPr>
                <a:solidFill>
                  <a:schemeClr val="bg1"/>
                </a:solidFill>
              </a:rPr>
              <a:t>No need for that in your project!</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7" name="User interface scenarios"/>
          <p:cNvSpPr txBox="1">
            <a:spLocks noGrp="1"/>
          </p:cNvSpPr>
          <p:nvPr>
            <p:ph type="title"/>
          </p:nvPr>
        </p:nvSpPr>
        <p:spPr>
          <a:prstGeom prst="rect">
            <a:avLst/>
          </a:prstGeom>
        </p:spPr>
        <p:txBody>
          <a:bodyPr/>
          <a:lstStyle/>
          <a:p>
            <a:r>
              <a:rPr>
                <a:solidFill>
                  <a:schemeClr val="bg1"/>
                </a:solidFill>
              </a:rPr>
              <a:t>User interface scenarios</a:t>
            </a:r>
          </a:p>
        </p:txBody>
      </p:sp>
      <p:sp>
        <p:nvSpPr>
          <p:cNvPr id="598" name="Directly refer to user interface elements, events, and navigation, but in an abstract way…"/>
          <p:cNvSpPr txBox="1">
            <a:spLocks noGrp="1"/>
          </p:cNvSpPr>
          <p:nvPr>
            <p:ph type="body" idx="1"/>
          </p:nvPr>
        </p:nvSpPr>
        <p:spPr>
          <a:xfrm>
            <a:off x="1270000" y="2902795"/>
            <a:ext cx="10464800" cy="6377593"/>
          </a:xfrm>
          <a:prstGeom prst="rect">
            <a:avLst/>
          </a:prstGeom>
        </p:spPr>
        <p:txBody>
          <a:bodyPr/>
          <a:lstStyle/>
          <a:p>
            <a:pPr marL="807357" indent="-489857">
              <a:defRPr sz="3600"/>
            </a:pPr>
            <a:r>
              <a:rPr>
                <a:solidFill>
                  <a:schemeClr val="bg1"/>
                </a:solidFill>
              </a:rPr>
              <a:t>Directly refer to user interface elements, events, and navigation, </a:t>
            </a:r>
            <a:r>
              <a:rPr>
                <a:solidFill>
                  <a:schemeClr val="bg1"/>
                </a:solidFill>
              </a:rPr>
              <a:t>but in an abstract way</a:t>
            </a:r>
          </a:p>
          <a:p>
            <a:pPr marL="807357" indent="-489857">
              <a:defRPr sz="3600"/>
            </a:pPr>
            <a:r>
              <a:rPr>
                <a:solidFill>
                  <a:schemeClr val="bg1"/>
                </a:solidFill>
              </a:rPr>
              <a:t>Focus on overall, </a:t>
            </a:r>
            <a:r>
              <a:rPr>
                <a:solidFill>
                  <a:schemeClr val="bg1"/>
                </a:solidFill>
              </a:rPr>
              <a:t>visible (not internal)</a:t>
            </a:r>
            <a:r>
              <a:rPr>
                <a:solidFill>
                  <a:schemeClr val="bg1"/>
                </a:solidFill>
              </a:rPr>
              <a:t>, user related, input/output system behaviour</a:t>
            </a:r>
          </a:p>
          <a:p>
            <a:pPr marL="807357" indent="-489857">
              <a:defRPr sz="3600"/>
            </a:pPr>
            <a:r>
              <a:rPr>
                <a:solidFill>
                  <a:schemeClr val="bg1"/>
                </a:solidFill>
              </a:rPr>
              <a:t>Focus on effects to the system </a:t>
            </a:r>
            <a:r>
              <a:rPr>
                <a:solidFill>
                  <a:schemeClr val="bg1"/>
                </a:solidFill>
              </a:rPr>
              <a:t>user interface state</a:t>
            </a:r>
            <a:r>
              <a:rPr>
                <a:solidFill>
                  <a:schemeClr val="bg1"/>
                </a:solidFill>
              </a:rPr>
              <a:t>, not internal system state</a:t>
            </a:r>
          </a:p>
          <a:p>
            <a:pPr marL="807357" indent="-489857">
              <a:defRPr sz="3600"/>
            </a:pPr>
            <a:r>
              <a:rPr>
                <a:solidFill>
                  <a:schemeClr val="bg1"/>
                </a:solidFill>
              </a:rPr>
              <a:t>Often specify </a:t>
            </a:r>
            <a:r>
              <a:rPr>
                <a:solidFill>
                  <a:schemeClr val="bg1"/>
                </a:solidFill>
              </a:rPr>
              <a:t>explicit</a:t>
            </a:r>
            <a:r>
              <a:rPr>
                <a:solidFill>
                  <a:schemeClr val="bg1"/>
                </a:solidFill>
              </a:rPr>
              <a:t> requirements</a:t>
            </a:r>
          </a:p>
          <a:p>
            <a:pPr marL="807357" indent="-489857">
              <a:defRPr sz="3600"/>
            </a:pPr>
            <a:r>
              <a:rPr>
                <a:solidFill>
                  <a:schemeClr val="bg1"/>
                </a:solidFill>
              </a:rPr>
              <a:t>Think about sequence of snapshots of a particular, concrete, use of the system</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0"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601"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602"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1" name="Professors…"/>
          <p:cNvSpPr txBox="1">
            <a:spLocks noGrp="1"/>
          </p:cNvSpPr>
          <p:nvPr>
            <p:ph type="title"/>
          </p:nvPr>
        </p:nvSpPr>
        <p:spPr>
          <a:xfrm>
            <a:off x="1270000" y="675293"/>
            <a:ext cx="10464800" cy="6448385"/>
          </a:xfrm>
          <a:prstGeom prst="rect">
            <a:avLst/>
          </a:prstGeom>
        </p:spPr>
        <p:txBody>
          <a:bodyPr/>
          <a:lstStyle/>
          <a:p>
            <a:r>
              <a:rPr>
                <a:solidFill>
                  <a:schemeClr val="bg1"/>
                </a:solidFill>
              </a:rPr>
              <a:t>Professors</a:t>
            </a:r>
          </a:p>
          <a:p>
            <a:endParaRPr>
              <a:solidFill>
                <a:schemeClr val="bg1"/>
              </a:solidFill>
            </a:endParaRPr>
          </a:p>
          <a:p>
            <a:r>
              <a:rPr>
                <a:solidFill>
                  <a:schemeClr val="bg1"/>
                </a:solidFill>
              </a:rPr>
              <a:t>Students</a:t>
            </a:r>
          </a:p>
          <a:p>
            <a:r>
              <a:rPr>
                <a:solidFill>
                  <a:schemeClr val="bg1"/>
                </a:solidFill>
              </a:rPr>
              <a:t>Assistants</a:t>
            </a:r>
          </a:p>
          <a:p>
            <a:r>
              <a:rPr>
                <a:solidFill>
                  <a:schemeClr val="bg1"/>
                </a:solidFill>
              </a:rPr>
              <a:t>Director of studies?</a:t>
            </a:r>
          </a:p>
        </p:txBody>
      </p:sp>
      <p:sp>
        <p:nvSpPr>
          <p:cNvPr id="252" name="depends if the system is going to be used for many courses"/>
          <p:cNvSpPr/>
          <p:nvPr/>
        </p:nvSpPr>
        <p:spPr>
          <a:xfrm>
            <a:off x="7477627" y="7419090"/>
            <a:ext cx="5133486" cy="1864521"/>
          </a:xfrm>
          <a:prstGeom prst="wedgeEllipseCallout">
            <a:avLst>
              <a:gd name="adj1" fmla="val -47902"/>
              <a:gd name="adj2" fmla="val -70714"/>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depends if the system is going to be used for many courses</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4" name="How to specify features?"/>
          <p:cNvSpPr txBox="1">
            <a:spLocks noGrp="1"/>
          </p:cNvSpPr>
          <p:nvPr>
            <p:ph type="title"/>
          </p:nvPr>
        </p:nvSpPr>
        <p:spPr>
          <a:xfrm>
            <a:off x="1270000" y="2090561"/>
            <a:ext cx="10464800" cy="5572478"/>
          </a:xfrm>
          <a:prstGeom prst="rect">
            <a:avLst/>
          </a:prstGeom>
        </p:spPr>
        <p:txBody>
          <a:bodyPr/>
          <a:lstStyle/>
          <a:p>
            <a:r>
              <a:rPr>
                <a:solidFill>
                  <a:schemeClr val="bg1"/>
                </a:solidFill>
              </a:rPr>
              <a:t>How to specify features?</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6" name="More realistic example, focus on relevant scenarios"/>
          <p:cNvSpPr txBox="1">
            <a:spLocks noGrp="1"/>
          </p:cNvSpPr>
          <p:nvPr>
            <p:ph type="title"/>
          </p:nvPr>
        </p:nvSpPr>
        <p:spPr>
          <a:prstGeom prst="rect">
            <a:avLst/>
          </a:prstGeom>
        </p:spPr>
        <p:txBody>
          <a:bodyPr/>
          <a:lstStyle/>
          <a:p>
            <a:r>
              <a:rPr>
                <a:solidFill>
                  <a:schemeClr val="bg1"/>
                </a:solidFill>
              </a:rPr>
              <a:t>More realistic example, focus on relevant scenarios</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8" name="RQ6: The system should compute average 6.5…"/>
          <p:cNvSpPr txBox="1"/>
          <p:nvPr/>
        </p:nvSpPr>
        <p:spPr>
          <a:xfrm>
            <a:off x="248535" y="469899"/>
            <a:ext cx="12530696" cy="881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RQ6: </a:t>
            </a:r>
            <a:r>
              <a:t>The system should compute average 6.5 </a:t>
            </a:r>
          </a:p>
          <a:p>
            <a:pPr algn="l"/>
            <a:r>
              <a:t>for a student that has at least one MANA and 60% MA </a:t>
            </a:r>
          </a:p>
          <a:p>
            <a:pPr algn="l"/>
            <a:r>
              <a:t>or MPA.</a:t>
            </a:r>
          </a:p>
          <a:p>
            <a:pPr algn="l"/>
            <a:endParaRPr/>
          </a:p>
          <a:p>
            <a:pPr algn="l"/>
            <a:r>
              <a:rPr>
                <a:solidFill>
                  <a:srgbClr val="FEFB27"/>
                </a:solidFill>
              </a:rPr>
              <a:t>Scenario</a:t>
            </a:r>
            <a:r>
              <a:t>: see average for concepts MA, MANA, MA </a:t>
            </a:r>
          </a:p>
          <a:p>
            <a:pPr algn="l"/>
            <a:endParaRPr/>
          </a:p>
          <a:p>
            <a:pPr algn="l"/>
            <a:r>
              <a:rPr>
                <a:solidFill>
                  <a:srgbClr val="FEFB27"/>
                </a:solidFill>
              </a:rPr>
              <a:t>Given</a:t>
            </a:r>
            <a:r>
              <a:t> The student "João Vasconcelos" has achieved "MA, </a:t>
            </a:r>
          </a:p>
          <a:p>
            <a:pPr algn="l"/>
            <a:r>
              <a:t>          MANA, MA" for the evaluated learning goals</a:t>
            </a:r>
          </a:p>
          <a:p>
            <a:pPr algn="l"/>
            <a:r>
              <a:rPr>
                <a:solidFill>
                  <a:srgbClr val="FEFB27"/>
                </a:solidFill>
              </a:rPr>
              <a:t>And</a:t>
            </a:r>
            <a:r>
              <a:t> I’m at the "grades" page </a:t>
            </a:r>
          </a:p>
          <a:p>
            <a:pPr algn="l"/>
            <a:r>
              <a:rPr>
                <a:solidFill>
                  <a:srgbClr val="FEFB27"/>
                </a:solidFill>
              </a:rPr>
              <a:t>When</a:t>
            </a:r>
            <a:r>
              <a:t> I ask the system to compute averages</a:t>
            </a:r>
          </a:p>
          <a:p>
            <a:pPr algn="l"/>
            <a:r>
              <a:rPr>
                <a:solidFill>
                  <a:srgbClr val="FEFB27"/>
                </a:solidFill>
              </a:rPr>
              <a:t>Then</a:t>
            </a:r>
            <a:r>
              <a:t> I’m still at the "grades" page </a:t>
            </a:r>
          </a:p>
          <a:p>
            <a:pPr algn="l"/>
            <a:r>
              <a:rPr>
                <a:solidFill>
                  <a:srgbClr val="FEFB27"/>
                </a:solidFill>
              </a:rPr>
              <a:t>And</a:t>
            </a:r>
            <a:r>
              <a:t> I see "6.5" at row "João Vasconcelos" and column </a:t>
            </a:r>
          </a:p>
          <a:p>
            <a:pPr algn="l"/>
            <a:r>
              <a:t>       "semester average"</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0" name="Different states, possibly different action effects"/>
          <p:cNvSpPr txBox="1">
            <a:spLocks noGrp="1"/>
          </p:cNvSpPr>
          <p:nvPr>
            <p:ph type="title"/>
          </p:nvPr>
        </p:nvSpPr>
        <p:spPr>
          <a:xfrm>
            <a:off x="935854" y="223231"/>
            <a:ext cx="11133092" cy="2662714"/>
          </a:xfrm>
          <a:prstGeom prst="rect">
            <a:avLst/>
          </a:prstGeom>
        </p:spPr>
        <p:txBody>
          <a:bodyPr/>
          <a:lstStyle/>
          <a:p>
            <a:r>
              <a:rPr>
                <a:solidFill>
                  <a:schemeClr val="bg1"/>
                </a:solidFill>
              </a:rPr>
              <a:t>Different states, possibly different action effects</a:t>
            </a:r>
          </a:p>
        </p:txBody>
      </p:sp>
      <p:sp>
        <p:nvSpPr>
          <p:cNvPr id="611" name="state"/>
          <p:cNvSpPr/>
          <p:nvPr/>
        </p:nvSpPr>
        <p:spPr>
          <a:xfrm>
            <a:off x="1987676" y="3536201"/>
            <a:ext cx="3270751" cy="1659276"/>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500">
                <a:effectLst>
                  <a:outerShdw blurRad="38100" dist="12700" dir="5400000" rotWithShape="0">
                    <a:srgbClr val="000000">
                      <a:alpha val="50000"/>
                    </a:srgbClr>
                  </a:outerShdw>
                </a:effectLst>
              </a:defRPr>
            </a:lvl1pPr>
          </a:lstStyle>
          <a:p>
            <a:r>
              <a:t>state </a:t>
            </a:r>
          </a:p>
        </p:txBody>
      </p:sp>
      <p:sp>
        <p:nvSpPr>
          <p:cNvPr id="612" name="new state"/>
          <p:cNvSpPr/>
          <p:nvPr/>
        </p:nvSpPr>
        <p:spPr>
          <a:xfrm>
            <a:off x="1987676" y="7286259"/>
            <a:ext cx="3270751" cy="1659276"/>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effectLst>
                  <a:outerShdw blurRad="38100" dist="12700" dir="5400000" rotWithShape="0">
                    <a:srgbClr val="000000">
                      <a:alpha val="50000"/>
                    </a:srgbClr>
                  </a:outerShdw>
                </a:effectLst>
              </a:defRPr>
            </a:lvl1pPr>
          </a:lstStyle>
          <a:p>
            <a:r>
              <a:t>new state</a:t>
            </a:r>
          </a:p>
        </p:txBody>
      </p:sp>
      <p:sp>
        <p:nvSpPr>
          <p:cNvPr id="613" name="Line"/>
          <p:cNvSpPr/>
          <p:nvPr/>
        </p:nvSpPr>
        <p:spPr>
          <a:xfrm flipH="1">
            <a:off x="3609125" y="5210562"/>
            <a:ext cx="1" cy="2060612"/>
          </a:xfrm>
          <a:prstGeom prst="line">
            <a:avLst/>
          </a:prstGeom>
          <a:ln w="88900">
            <a:solidFill>
              <a:srgbClr val="FFFFFF"/>
            </a:solidFill>
            <a:miter lim="400000"/>
            <a:tailEnd type="triangle"/>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614" name="action"/>
          <p:cNvSpPr txBox="1"/>
          <p:nvPr/>
        </p:nvSpPr>
        <p:spPr>
          <a:xfrm>
            <a:off x="3941183" y="5878918"/>
            <a:ext cx="1431132"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action</a:t>
            </a:r>
          </a:p>
        </p:txBody>
      </p:sp>
      <p:sp>
        <p:nvSpPr>
          <p:cNvPr id="615" name="another state"/>
          <p:cNvSpPr/>
          <p:nvPr/>
        </p:nvSpPr>
        <p:spPr>
          <a:xfrm>
            <a:off x="7632486" y="3536201"/>
            <a:ext cx="3270751" cy="1659276"/>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500">
                <a:effectLst>
                  <a:outerShdw blurRad="38100" dist="12700" dir="5400000" rotWithShape="0">
                    <a:srgbClr val="000000">
                      <a:alpha val="50000"/>
                    </a:srgbClr>
                  </a:outerShdw>
                </a:effectLst>
              </a:defRPr>
            </a:lvl1pPr>
          </a:lstStyle>
          <a:p>
            <a:r>
              <a:t>another state </a:t>
            </a:r>
          </a:p>
        </p:txBody>
      </p:sp>
      <p:sp>
        <p:nvSpPr>
          <p:cNvPr id="616" name="another new state"/>
          <p:cNvSpPr/>
          <p:nvPr/>
        </p:nvSpPr>
        <p:spPr>
          <a:xfrm>
            <a:off x="7632486" y="7286259"/>
            <a:ext cx="3270751" cy="1659276"/>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effectLst>
                  <a:outerShdw blurRad="38100" dist="12700" dir="5400000" rotWithShape="0">
                    <a:srgbClr val="000000">
                      <a:alpha val="50000"/>
                    </a:srgbClr>
                  </a:outerShdw>
                </a:effectLst>
              </a:defRPr>
            </a:lvl1pPr>
          </a:lstStyle>
          <a:p>
            <a:r>
              <a:t>another new state</a:t>
            </a:r>
          </a:p>
        </p:txBody>
      </p:sp>
      <p:sp>
        <p:nvSpPr>
          <p:cNvPr id="617" name="Line"/>
          <p:cNvSpPr/>
          <p:nvPr/>
        </p:nvSpPr>
        <p:spPr>
          <a:xfrm>
            <a:off x="9253934" y="5210562"/>
            <a:ext cx="1" cy="2060613"/>
          </a:xfrm>
          <a:prstGeom prst="line">
            <a:avLst/>
          </a:prstGeom>
          <a:ln w="88900">
            <a:solidFill>
              <a:srgbClr val="FFFFFF"/>
            </a:solidFill>
            <a:miter lim="400000"/>
            <a:tailEnd type="triangle"/>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618" name="action"/>
          <p:cNvSpPr txBox="1"/>
          <p:nvPr/>
        </p:nvSpPr>
        <p:spPr>
          <a:xfrm>
            <a:off x="9585992" y="5878918"/>
            <a:ext cx="1431132"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action</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0" name="RQ7: The system should compute average 7…"/>
          <p:cNvSpPr txBox="1"/>
          <p:nvPr/>
        </p:nvSpPr>
        <p:spPr>
          <a:xfrm>
            <a:off x="248535" y="781050"/>
            <a:ext cx="12759891" cy="819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RQ7: </a:t>
            </a:r>
            <a:r>
              <a:t>The system should compute average 7 </a:t>
            </a:r>
          </a:p>
          <a:p>
            <a:pPr algn="l"/>
            <a:r>
              <a:t>for a student that has no MANAs and less than 20% MA.</a:t>
            </a:r>
          </a:p>
          <a:p>
            <a:pPr algn="l"/>
            <a:endParaRPr/>
          </a:p>
          <a:p>
            <a:pPr algn="l"/>
            <a:r>
              <a:rPr>
                <a:solidFill>
                  <a:srgbClr val="FEFB27"/>
                </a:solidFill>
              </a:rPr>
              <a:t>Scenario</a:t>
            </a:r>
            <a:r>
              <a:t>: see average for concepts MPA, MPA, MPA </a:t>
            </a:r>
          </a:p>
          <a:p>
            <a:pPr algn="l"/>
            <a:endParaRPr/>
          </a:p>
          <a:p>
            <a:pPr algn="l"/>
            <a:r>
              <a:rPr>
                <a:solidFill>
                  <a:srgbClr val="FEFB27"/>
                </a:solidFill>
              </a:rPr>
              <a:t>Given</a:t>
            </a:r>
            <a:r>
              <a:t> The student "João Vasconcelos" has achieved "MPA, </a:t>
            </a:r>
          </a:p>
          <a:p>
            <a:pPr algn="l"/>
            <a:r>
              <a:t>          MPA, MPA" for the evaluated learning goals</a:t>
            </a:r>
          </a:p>
          <a:p>
            <a:pPr algn="l"/>
            <a:r>
              <a:rPr>
                <a:solidFill>
                  <a:srgbClr val="FEFB27"/>
                </a:solidFill>
              </a:rPr>
              <a:t>And</a:t>
            </a:r>
            <a:r>
              <a:t> I’m at the "grades" page </a:t>
            </a:r>
          </a:p>
          <a:p>
            <a:pPr algn="l"/>
            <a:r>
              <a:rPr>
                <a:solidFill>
                  <a:srgbClr val="FEFB27"/>
                </a:solidFill>
              </a:rPr>
              <a:t>When</a:t>
            </a:r>
            <a:r>
              <a:t> I ask the system to compute averages</a:t>
            </a:r>
          </a:p>
          <a:p>
            <a:pPr algn="l"/>
            <a:r>
              <a:rPr>
                <a:solidFill>
                  <a:srgbClr val="FEFB27"/>
                </a:solidFill>
              </a:rPr>
              <a:t>Then</a:t>
            </a:r>
            <a:r>
              <a:t> I’m still at the "grades" page </a:t>
            </a:r>
          </a:p>
          <a:p>
            <a:pPr algn="l"/>
            <a:r>
              <a:rPr>
                <a:solidFill>
                  <a:srgbClr val="FEFB27"/>
                </a:solidFill>
              </a:rPr>
              <a:t>And</a:t>
            </a:r>
            <a:r>
              <a:t> I see "7" at row "João Vasconcelos" and column </a:t>
            </a:r>
          </a:p>
          <a:p>
            <a:pPr algn="l"/>
            <a:r>
              <a:t>       "semester average"</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2" name="RQ8: The system should not compute average unless a student has grades for all evaluated learning goals.…"/>
          <p:cNvSpPr txBox="1"/>
          <p:nvPr/>
        </p:nvSpPr>
        <p:spPr>
          <a:xfrm>
            <a:off x="248535" y="781050"/>
            <a:ext cx="12759891" cy="819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RQ8: </a:t>
            </a:r>
            <a:r>
              <a:t>The system should not compute average unless a student has grades for all evaluated learning goals.</a:t>
            </a:r>
          </a:p>
          <a:p>
            <a:pPr algn="l"/>
            <a:endParaRPr/>
          </a:p>
          <a:p>
            <a:pPr algn="l"/>
            <a:r>
              <a:rPr>
                <a:solidFill>
                  <a:srgbClr val="FEFB27"/>
                </a:solidFill>
              </a:rPr>
              <a:t>Scenario</a:t>
            </a:r>
            <a:r>
              <a:t>: see average for concepts MPA, MPA, - </a:t>
            </a:r>
          </a:p>
          <a:p>
            <a:pPr algn="l"/>
            <a:endParaRPr/>
          </a:p>
          <a:p>
            <a:pPr algn="l"/>
            <a:r>
              <a:rPr>
                <a:solidFill>
                  <a:srgbClr val="FEFB27"/>
                </a:solidFill>
              </a:rPr>
              <a:t>Given</a:t>
            </a:r>
            <a:r>
              <a:t> The student "João Vasconcelos" has achieved "MPA, </a:t>
            </a:r>
          </a:p>
          <a:p>
            <a:pPr algn="l"/>
            <a:r>
              <a:t>          MPA, -" for the evaluated learning goals</a:t>
            </a:r>
          </a:p>
          <a:p>
            <a:pPr algn="l"/>
            <a:r>
              <a:rPr>
                <a:solidFill>
                  <a:srgbClr val="FEFB27"/>
                </a:solidFill>
              </a:rPr>
              <a:t>And</a:t>
            </a:r>
            <a:r>
              <a:t> I’m at the "grades" page </a:t>
            </a:r>
          </a:p>
          <a:p>
            <a:pPr algn="l"/>
            <a:r>
              <a:rPr>
                <a:solidFill>
                  <a:srgbClr val="FEFB27"/>
                </a:solidFill>
              </a:rPr>
              <a:t>When</a:t>
            </a:r>
            <a:r>
              <a:t> I ask the system to compute averages</a:t>
            </a:r>
          </a:p>
          <a:p>
            <a:pPr algn="l"/>
            <a:r>
              <a:rPr>
                <a:solidFill>
                  <a:srgbClr val="FEFB27"/>
                </a:solidFill>
              </a:rPr>
              <a:t>Then</a:t>
            </a:r>
            <a:r>
              <a:t> I’m still at the "grades" page </a:t>
            </a:r>
          </a:p>
          <a:p>
            <a:pPr algn="l"/>
            <a:r>
              <a:rPr>
                <a:solidFill>
                  <a:srgbClr val="FEFB27"/>
                </a:solidFill>
              </a:rPr>
              <a:t>And</a:t>
            </a:r>
            <a:r>
              <a:t> I see "Not available" at row "João Vasconcelos" </a:t>
            </a:r>
          </a:p>
          <a:p>
            <a:pPr algn="l"/>
            <a:r>
              <a:t>       and column "semester average"</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4" name="Specification of the grade average feature"/>
          <p:cNvSpPr txBox="1">
            <a:spLocks noGrp="1"/>
          </p:cNvSpPr>
          <p:nvPr>
            <p:ph type="title"/>
          </p:nvPr>
        </p:nvSpPr>
        <p:spPr>
          <a:xfrm>
            <a:off x="1270000" y="254000"/>
            <a:ext cx="10464800" cy="2623091"/>
          </a:xfrm>
          <a:prstGeom prst="rect">
            <a:avLst/>
          </a:prstGeom>
        </p:spPr>
        <p:txBody>
          <a:bodyPr/>
          <a:lstStyle/>
          <a:p>
            <a:r>
              <a:rPr>
                <a:solidFill>
                  <a:schemeClr val="bg1"/>
                </a:solidFill>
              </a:rPr>
              <a:t>Specification of the grade average feature</a:t>
            </a:r>
          </a:p>
        </p:txBody>
      </p:sp>
      <p:pic>
        <p:nvPicPr>
          <p:cNvPr id="625" name="Image" descr="Image"/>
          <p:cNvPicPr>
            <a:picLocks noChangeAspect="1"/>
          </p:cNvPicPr>
          <p:nvPr/>
        </p:nvPicPr>
        <p:blipFill>
          <a:blip r:embed="rId2">
            <a:extLst/>
          </a:blip>
          <a:stretch>
            <a:fillRect/>
          </a:stretch>
        </p:blipFill>
        <p:spPr>
          <a:xfrm>
            <a:off x="590505" y="3469019"/>
            <a:ext cx="5306783" cy="2623092"/>
          </a:xfrm>
          <a:prstGeom prst="rect">
            <a:avLst/>
          </a:prstGeom>
          <a:ln w="12700">
            <a:miter lim="400000"/>
          </a:ln>
        </p:spPr>
      </p:pic>
      <p:pic>
        <p:nvPicPr>
          <p:cNvPr id="626" name="Image" descr="Image"/>
          <p:cNvPicPr>
            <a:picLocks noChangeAspect="1"/>
          </p:cNvPicPr>
          <p:nvPr/>
        </p:nvPicPr>
        <p:blipFill>
          <a:blip r:embed="rId3">
            <a:extLst/>
          </a:blip>
          <a:stretch>
            <a:fillRect/>
          </a:stretch>
        </p:blipFill>
        <p:spPr>
          <a:xfrm>
            <a:off x="6714626" y="3816956"/>
            <a:ext cx="5951721" cy="2736259"/>
          </a:xfrm>
          <a:prstGeom prst="rect">
            <a:avLst/>
          </a:prstGeom>
          <a:ln w="12700">
            <a:miter lim="400000"/>
          </a:ln>
        </p:spPr>
      </p:pic>
      <p:pic>
        <p:nvPicPr>
          <p:cNvPr id="627" name="Image" descr="Image"/>
          <p:cNvPicPr>
            <a:picLocks noChangeAspect="1"/>
          </p:cNvPicPr>
          <p:nvPr/>
        </p:nvPicPr>
        <p:blipFill>
          <a:blip r:embed="rId4">
            <a:extLst/>
          </a:blip>
          <a:stretch>
            <a:fillRect/>
          </a:stretch>
        </p:blipFill>
        <p:spPr>
          <a:xfrm>
            <a:off x="2023205" y="6684038"/>
            <a:ext cx="5607372" cy="2519452"/>
          </a:xfrm>
          <a:prstGeom prst="rect">
            <a:avLst/>
          </a:prstGeom>
          <a:ln w="12700">
            <a:miter lim="400000"/>
          </a:ln>
        </p:spPr>
      </p:pic>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9" name="Feature specifications"/>
          <p:cNvSpPr txBox="1">
            <a:spLocks noGrp="1"/>
          </p:cNvSpPr>
          <p:nvPr>
            <p:ph type="title"/>
          </p:nvPr>
        </p:nvSpPr>
        <p:spPr>
          <a:prstGeom prst="rect">
            <a:avLst/>
          </a:prstGeom>
        </p:spPr>
        <p:txBody>
          <a:bodyPr/>
          <a:lstStyle/>
          <a:p>
            <a:r>
              <a:rPr>
                <a:solidFill>
                  <a:schemeClr val="bg1"/>
                </a:solidFill>
              </a:rPr>
              <a:t>Feature specifications</a:t>
            </a:r>
          </a:p>
        </p:txBody>
      </p:sp>
      <p:sp>
        <p:nvSpPr>
          <p:cNvPr id="630" name="https://github.com/carrierwaveuploader/carrierwave/blob/master/features/file_storage.feature"/>
          <p:cNvSpPr txBox="1"/>
          <p:nvPr/>
        </p:nvSpPr>
        <p:spPr>
          <a:xfrm>
            <a:off x="439387" y="8220399"/>
            <a:ext cx="5829314" cy="266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100" u="sng">
                <a:latin typeface="Helvetica"/>
                <a:ea typeface="Helvetica"/>
                <a:cs typeface="Helvetica"/>
                <a:sym typeface="Helvetica"/>
                <a:hlinkClick r:id="rId2"/>
              </a:defRPr>
            </a:lvl1pPr>
          </a:lstStyle>
          <a:p>
            <a:pPr>
              <a:defRPr u="none"/>
            </a:pPr>
            <a:r>
              <a:rPr u="sng">
                <a:hlinkClick r:id="rId2"/>
              </a:rPr>
              <a:t>https://github.com/carrierwaveuploader/carrierwave/blob/master/features/file_storage.feature</a:t>
            </a:r>
          </a:p>
        </p:txBody>
      </p:sp>
      <p:pic>
        <p:nvPicPr>
          <p:cNvPr id="631" name="Image" descr="Image"/>
          <p:cNvPicPr>
            <a:picLocks noChangeAspect="1"/>
          </p:cNvPicPr>
          <p:nvPr/>
        </p:nvPicPr>
        <p:blipFill>
          <a:blip r:embed="rId3">
            <a:extLst/>
          </a:blip>
          <a:stretch>
            <a:fillRect/>
          </a:stretch>
        </p:blipFill>
        <p:spPr>
          <a:xfrm>
            <a:off x="487603" y="3027485"/>
            <a:ext cx="5729980" cy="5152167"/>
          </a:xfrm>
          <a:prstGeom prst="rect">
            <a:avLst/>
          </a:prstGeom>
          <a:ln w="12700">
            <a:miter lim="400000"/>
          </a:ln>
        </p:spPr>
      </p:pic>
      <p:pic>
        <p:nvPicPr>
          <p:cNvPr id="632" name="Image" descr="Image"/>
          <p:cNvPicPr>
            <a:picLocks noChangeAspect="1"/>
          </p:cNvPicPr>
          <p:nvPr/>
        </p:nvPicPr>
        <p:blipFill>
          <a:blip r:embed="rId4">
            <a:extLst/>
          </a:blip>
          <a:stretch>
            <a:fillRect/>
          </a:stretch>
        </p:blipFill>
        <p:spPr>
          <a:xfrm>
            <a:off x="7586599" y="2167483"/>
            <a:ext cx="4786413" cy="7179618"/>
          </a:xfrm>
          <a:prstGeom prst="rect">
            <a:avLst/>
          </a:prstGeom>
          <a:ln w="12700">
            <a:miter lim="400000"/>
          </a:ln>
        </p:spPr>
      </p:pic>
      <p:sp>
        <p:nvSpPr>
          <p:cNvPr id="633" name="https://github.com/concord-consortium/rigse/blob/master/features/admin_works_with_projects.feature"/>
          <p:cNvSpPr txBox="1"/>
          <p:nvPr/>
        </p:nvSpPr>
        <p:spPr>
          <a:xfrm>
            <a:off x="7009589" y="9385480"/>
            <a:ext cx="5940433" cy="266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100" u="sng">
                <a:hlinkClick r:id="rId5"/>
              </a:defRPr>
            </a:lvl1pPr>
          </a:lstStyle>
          <a:p>
            <a:pPr>
              <a:defRPr u="none"/>
            </a:pPr>
            <a:r>
              <a:rPr u="sng">
                <a:hlinkClick r:id="rId5"/>
              </a:rPr>
              <a:t>https://github.com/concord-consortium/rigse/blob/master/features/admin_works_with_projects.feature</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35" name="Image" descr="Image"/>
          <p:cNvPicPr>
            <a:picLocks noChangeAspect="1"/>
          </p:cNvPicPr>
          <p:nvPr/>
        </p:nvPicPr>
        <p:blipFill>
          <a:blip r:embed="rId2">
            <a:extLst/>
          </a:blip>
          <a:stretch>
            <a:fillRect/>
          </a:stretch>
        </p:blipFill>
        <p:spPr>
          <a:xfrm>
            <a:off x="2767138" y="146171"/>
            <a:ext cx="7470524" cy="9269174"/>
          </a:xfrm>
          <a:prstGeom prst="rect">
            <a:avLst/>
          </a:prstGeom>
          <a:ln w="12700">
            <a:miter lim="400000"/>
          </a:ln>
        </p:spPr>
      </p:pic>
      <p:sp>
        <p:nvSpPr>
          <p:cNvPr id="636" name="https://github.com/concord-consortium/rigse/blob/master/features/manager_updates_account_information.feature"/>
          <p:cNvSpPr txBox="1"/>
          <p:nvPr/>
        </p:nvSpPr>
        <p:spPr>
          <a:xfrm>
            <a:off x="3116732" y="9449508"/>
            <a:ext cx="6564921" cy="266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100" u="sng">
                <a:hlinkClick r:id="rId3"/>
              </a:defRPr>
            </a:lvl1pPr>
          </a:lstStyle>
          <a:p>
            <a:pPr>
              <a:defRPr u="none"/>
            </a:pPr>
            <a:r>
              <a:rPr u="sng">
                <a:hlinkClick r:id="rId3"/>
              </a:rPr>
              <a:t>https://github.com/concord-consortium/rigse/blob/master/features/manager_updates_account_information.feature</a:t>
            </a:r>
          </a:p>
        </p:txBody>
      </p:sp>
      <p:sp>
        <p:nvSpPr>
          <p:cNvPr id="637" name="common initial steps for all scenarios in a feature"/>
          <p:cNvSpPr/>
          <p:nvPr/>
        </p:nvSpPr>
        <p:spPr>
          <a:xfrm>
            <a:off x="10479000" y="1768926"/>
            <a:ext cx="2342012" cy="3038941"/>
          </a:xfrm>
          <a:prstGeom prst="wedgeEllipseCallout">
            <a:avLst>
              <a:gd name="adj1" fmla="val -56930"/>
              <a:gd name="adj2" fmla="val -46397"/>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common initial steps for all scenarios in a feature</a:t>
            </a:r>
          </a:p>
        </p:txBody>
      </p:sp>
      <p:sp>
        <p:nvSpPr>
          <p:cNvPr id="638" name="values for instantiating variables used in a scenario"/>
          <p:cNvSpPr/>
          <p:nvPr/>
        </p:nvSpPr>
        <p:spPr>
          <a:xfrm>
            <a:off x="157572" y="5197829"/>
            <a:ext cx="2327846" cy="3290593"/>
          </a:xfrm>
          <a:prstGeom prst="wedgeEllipseCallout">
            <a:avLst>
              <a:gd name="adj1" fmla="val 57583"/>
              <a:gd name="adj2" fmla="val -51768"/>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values for instantiating variables used in a scenario</a:t>
            </a:r>
          </a:p>
        </p:txBody>
      </p:sp>
      <p:pic>
        <p:nvPicPr>
          <p:cNvPr id="639" name="Rounded Rectangle Rounded rectangle" descr="Rounded Rectangle Rounded rectangle"/>
          <p:cNvPicPr>
            <a:picLocks/>
          </p:cNvPicPr>
          <p:nvPr/>
        </p:nvPicPr>
        <p:blipFill>
          <a:blip r:embed="rId5">
            <a:extLst/>
          </a:blip>
          <a:stretch>
            <a:fillRect/>
          </a:stretch>
        </p:blipFill>
        <p:spPr>
          <a:xfrm>
            <a:off x="4418766" y="4969910"/>
            <a:ext cx="1358248" cy="373984"/>
          </a:xfrm>
          <a:prstGeom prst="rect">
            <a:avLst/>
          </a:prstGeom>
        </p:spPr>
      </p:pic>
      <p:pic>
        <p:nvPicPr>
          <p:cNvPr id="641" name="Rounded Rectangle Rounded rectangle" descr="Rounded Rectangle Rounded rectangle"/>
          <p:cNvPicPr>
            <a:picLocks/>
          </p:cNvPicPr>
          <p:nvPr/>
        </p:nvPicPr>
        <p:blipFill>
          <a:blip r:embed="rId6">
            <a:extLst/>
          </a:blip>
          <a:stretch>
            <a:fillRect/>
          </a:stretch>
        </p:blipFill>
        <p:spPr>
          <a:xfrm rot="10820475">
            <a:off x="6744061" y="4275217"/>
            <a:ext cx="1686850" cy="373984"/>
          </a:xfrm>
          <a:prstGeom prst="rect">
            <a:avLst/>
          </a:prstGeom>
        </p:spPr>
      </p:pic>
      <p:pic>
        <p:nvPicPr>
          <p:cNvPr id="643" name="Rounded Rectangle Rounded rectangle" descr="Rounded Rectangle Rounded rectangle"/>
          <p:cNvPicPr>
            <a:picLocks/>
          </p:cNvPicPr>
          <p:nvPr/>
        </p:nvPicPr>
        <p:blipFill>
          <a:blip r:embed="rId6">
            <a:extLst/>
          </a:blip>
          <a:stretch>
            <a:fillRect/>
          </a:stretch>
        </p:blipFill>
        <p:spPr>
          <a:xfrm rot="10820475">
            <a:off x="5963997" y="3324412"/>
            <a:ext cx="1686850" cy="373984"/>
          </a:xfrm>
          <a:prstGeom prst="rect">
            <a:avLst/>
          </a:prstGeom>
        </p:spPr>
      </p:pic>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46" name="Image" descr="Image"/>
          <p:cNvPicPr>
            <a:picLocks noChangeAspect="1"/>
          </p:cNvPicPr>
          <p:nvPr/>
        </p:nvPicPr>
        <p:blipFill>
          <a:blip r:embed="rId2">
            <a:extLst/>
          </a:blip>
          <a:srcRect t="65619"/>
          <a:stretch>
            <a:fillRect/>
          </a:stretch>
        </p:blipFill>
        <p:spPr>
          <a:xfrm>
            <a:off x="415684" y="1321748"/>
            <a:ext cx="12049567" cy="5140148"/>
          </a:xfrm>
          <a:prstGeom prst="rect">
            <a:avLst/>
          </a:prstGeom>
          <a:ln w="12700">
            <a:miter lim="400000"/>
          </a:ln>
        </p:spPr>
      </p:pic>
      <p:sp>
        <p:nvSpPr>
          <p:cNvPr id="647" name="https://github.com/concord-consortium/rigse/blob/master/features/manager_updates_account_information.feature"/>
          <p:cNvSpPr txBox="1"/>
          <p:nvPr/>
        </p:nvSpPr>
        <p:spPr>
          <a:xfrm>
            <a:off x="415684" y="989651"/>
            <a:ext cx="6564921" cy="266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100" u="sng">
                <a:hlinkClick r:id="rId3"/>
              </a:defRPr>
            </a:lvl1pPr>
          </a:lstStyle>
          <a:p>
            <a:pPr>
              <a:defRPr u="none"/>
            </a:pPr>
            <a:r>
              <a:rPr u="sng">
                <a:hlinkClick r:id="rId3"/>
              </a:rPr>
              <a:t>https://github.com/concord-consortium/rigse/blob/master/features/manager_updates_account_information.feature</a:t>
            </a:r>
          </a:p>
        </p:txBody>
      </p:sp>
      <p:sp>
        <p:nvSpPr>
          <p:cNvPr id="648" name="longer paths,…"/>
          <p:cNvSpPr/>
          <p:nvPr/>
        </p:nvSpPr>
        <p:spPr>
          <a:xfrm>
            <a:off x="7414894" y="6974747"/>
            <a:ext cx="4340011" cy="1836933"/>
          </a:xfrm>
          <a:prstGeom prst="wedgeEllipseCallout">
            <a:avLst>
              <a:gd name="adj1" fmla="val -30236"/>
              <a:gd name="adj2" fmla="val -74343"/>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000">
                <a:effectLst>
                  <a:outerShdw blurRad="38100" dist="12700" dir="5400000" rotWithShape="0">
                    <a:srgbClr val="000000">
                      <a:alpha val="50000"/>
                    </a:srgbClr>
                  </a:outerShdw>
                </a:effectLst>
              </a:defRPr>
            </a:pPr>
            <a:r>
              <a:t>longer paths,</a:t>
            </a:r>
          </a:p>
          <a:p>
            <a:pPr>
              <a:defRPr sz="3000">
                <a:effectLst>
                  <a:outerShdw blurRad="38100" dist="12700" dir="5400000" rotWithShape="0">
                    <a:srgbClr val="000000">
                      <a:alpha val="50000"/>
                    </a:srgbClr>
                  </a:outerShdw>
                </a:effectLst>
              </a:defRPr>
            </a:pPr>
            <a:r>
              <a:t>less reuse</a:t>
            </a:r>
          </a:p>
        </p:txBody>
      </p:sp>
      <p:sp>
        <p:nvSpPr>
          <p:cNvPr id="649" name="Interleaving Whens and Thens"/>
          <p:cNvSpPr/>
          <p:nvPr/>
        </p:nvSpPr>
        <p:spPr>
          <a:xfrm>
            <a:off x="1939443" y="7080405"/>
            <a:ext cx="4106492" cy="1836582"/>
          </a:xfrm>
          <a:prstGeom prst="wedgeEllipseCallout">
            <a:avLst>
              <a:gd name="adj1" fmla="val -29112"/>
              <a:gd name="adj2" fmla="val -74348"/>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000">
                <a:effectLst>
                  <a:outerShdw blurRad="38100" dist="12700" dir="5400000" rotWithShape="0">
                    <a:srgbClr val="000000">
                      <a:alpha val="50000"/>
                    </a:srgbClr>
                  </a:outerShdw>
                </a:effectLst>
              </a:defRPr>
            </a:pPr>
            <a:r>
              <a:t>Interleaving </a:t>
            </a:r>
            <a:r>
              <a:rPr>
                <a:solidFill>
                  <a:srgbClr val="FEFB27"/>
                </a:solidFill>
              </a:rPr>
              <a:t>Whens</a:t>
            </a:r>
            <a:r>
              <a:t> and </a:t>
            </a:r>
            <a:r>
              <a:rPr>
                <a:solidFill>
                  <a:srgbClr val="FEFB27"/>
                </a:solidFill>
              </a:rPr>
              <a:t>Thens</a:t>
            </a:r>
          </a:p>
        </p:txBody>
      </p:sp>
      <p:sp>
        <p:nvSpPr>
          <p:cNvPr id="650" name="imperative, too sensitive to changes in the GUI"/>
          <p:cNvSpPr/>
          <p:nvPr/>
        </p:nvSpPr>
        <p:spPr>
          <a:xfrm>
            <a:off x="8397838" y="225071"/>
            <a:ext cx="4489482" cy="1795911"/>
          </a:xfrm>
          <a:prstGeom prst="wedgeEllipseCallout">
            <a:avLst>
              <a:gd name="adj1" fmla="val -61369"/>
              <a:gd name="adj2" fmla="val 74537"/>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imperative, too sensitive to changes in the GUI</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6" name="What do the stakeholders require from the system?"/>
          <p:cNvSpPr txBox="1">
            <a:spLocks noGrp="1"/>
          </p:cNvSpPr>
          <p:nvPr>
            <p:ph type="title"/>
          </p:nvPr>
        </p:nvSpPr>
        <p:spPr>
          <a:prstGeom prst="rect">
            <a:avLst/>
          </a:prstGeom>
        </p:spPr>
        <p:txBody>
          <a:bodyPr/>
          <a:lstStyle/>
          <a:p>
            <a:r>
              <a:rPr>
                <a:solidFill>
                  <a:schemeClr val="bg1"/>
                </a:solidFill>
              </a:rPr>
              <a:t>What do the stakeholders </a:t>
            </a:r>
            <a:r>
              <a:rPr>
                <a:solidFill>
                  <a:schemeClr val="bg1"/>
                </a:solidFill>
              </a:rPr>
              <a:t>require</a:t>
            </a:r>
            <a:r>
              <a:rPr>
                <a:solidFill>
                  <a:schemeClr val="bg1"/>
                </a:solidFill>
              </a:rPr>
              <a:t> from the system?</a:t>
            </a:r>
          </a:p>
        </p:txBody>
      </p:sp>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2" name="For simplicity, no branching (OR, if, while)…"/>
          <p:cNvSpPr txBox="1">
            <a:spLocks noGrp="1"/>
          </p:cNvSpPr>
          <p:nvPr>
            <p:ph type="title"/>
          </p:nvPr>
        </p:nvSpPr>
        <p:spPr>
          <a:xfrm>
            <a:off x="1270000" y="1048500"/>
            <a:ext cx="10464800" cy="7656600"/>
          </a:xfrm>
          <a:prstGeom prst="rect">
            <a:avLst/>
          </a:prstGeom>
        </p:spPr>
        <p:txBody>
          <a:bodyPr/>
          <a:lstStyle/>
          <a:p>
            <a:r>
              <a:rPr>
                <a:solidFill>
                  <a:schemeClr val="bg1"/>
                </a:solidFill>
              </a:rPr>
              <a:t>For simplicity, no branching (OR, if, while) </a:t>
            </a:r>
          </a:p>
          <a:p>
            <a:endParaRPr>
              <a:solidFill>
                <a:schemeClr val="bg1"/>
              </a:solidFill>
            </a:endParaRPr>
          </a:p>
          <a:p>
            <a:r>
              <a:rPr>
                <a:solidFill>
                  <a:schemeClr val="bg1"/>
                </a:solidFill>
              </a:rPr>
              <a:t>Scenario as </a:t>
            </a:r>
            <a:r>
              <a:rPr>
                <a:solidFill>
                  <a:schemeClr val="bg1"/>
                </a:solidFill>
              </a:rPr>
              <a:t>path</a:t>
            </a:r>
            <a:r>
              <a:rPr>
                <a:solidFill>
                  <a:schemeClr val="bg1"/>
                </a:solidFill>
              </a:rPr>
              <a:t>, not </a:t>
            </a:r>
            <a:r>
              <a:rPr>
                <a:solidFill>
                  <a:schemeClr val="bg1"/>
                </a:solidFill>
              </a:rPr>
              <a:t>subgraph</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54" name="Image" descr="Image"/>
          <p:cNvPicPr>
            <a:picLocks noChangeAspect="1"/>
          </p:cNvPicPr>
          <p:nvPr/>
        </p:nvPicPr>
        <p:blipFill>
          <a:blip r:embed="rId2">
            <a:extLst/>
          </a:blip>
          <a:stretch>
            <a:fillRect/>
          </a:stretch>
        </p:blipFill>
        <p:spPr>
          <a:xfrm>
            <a:off x="1732021" y="499755"/>
            <a:ext cx="9540758" cy="7802456"/>
          </a:xfrm>
          <a:prstGeom prst="rect">
            <a:avLst/>
          </a:prstGeom>
          <a:ln w="12700">
            <a:miter lim="400000"/>
          </a:ln>
        </p:spPr>
      </p:pic>
      <p:sp>
        <p:nvSpPr>
          <p:cNvPr id="655" name="scenario, specifies one or more requirements"/>
          <p:cNvSpPr/>
          <p:nvPr/>
        </p:nvSpPr>
        <p:spPr>
          <a:xfrm>
            <a:off x="7132232" y="6328198"/>
            <a:ext cx="3989307" cy="1736868"/>
          </a:xfrm>
          <a:prstGeom prst="wedgeEllipseCallout">
            <a:avLst>
              <a:gd name="adj1" fmla="val 18228"/>
              <a:gd name="adj2" fmla="val -97528"/>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scenario, specifies one or more requirements</a:t>
            </a:r>
          </a:p>
        </p:txBody>
      </p:sp>
      <p:sp>
        <p:nvSpPr>
          <p:cNvPr id="656" name="feature,…"/>
          <p:cNvSpPr/>
          <p:nvPr/>
        </p:nvSpPr>
        <p:spPr>
          <a:xfrm>
            <a:off x="81953" y="3648667"/>
            <a:ext cx="3436073" cy="1562959"/>
          </a:xfrm>
          <a:prstGeom prst="wedgeEllipseCallout">
            <a:avLst>
              <a:gd name="adj1" fmla="val 32056"/>
              <a:gd name="adj2" fmla="val 70847"/>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000">
                <a:effectLst>
                  <a:outerShdw blurRad="38100" dist="12700" dir="5400000" rotWithShape="0">
                    <a:srgbClr val="000000">
                      <a:alpha val="50000"/>
                    </a:srgbClr>
                  </a:outerShdw>
                </a:effectLst>
              </a:defRPr>
            </a:pPr>
            <a:r>
              <a:t>feature, </a:t>
            </a:r>
          </a:p>
          <a:p>
            <a:pPr>
              <a:defRPr sz="3000">
                <a:effectLst>
                  <a:outerShdw blurRad="38100" dist="12700" dir="5400000" rotWithShape="0">
                    <a:srgbClr val="000000">
                      <a:alpha val="50000"/>
                    </a:srgbClr>
                  </a:outerShdw>
                </a:effectLst>
              </a:defRPr>
            </a:pPr>
            <a:r>
              <a:t>groups related scenarios</a:t>
            </a:r>
          </a:p>
        </p:txBody>
      </p:sp>
      <p:sp>
        <p:nvSpPr>
          <p:cNvPr id="657" name="functionality,…"/>
          <p:cNvSpPr/>
          <p:nvPr/>
        </p:nvSpPr>
        <p:spPr>
          <a:xfrm>
            <a:off x="1892341" y="7922791"/>
            <a:ext cx="3989307" cy="1736868"/>
          </a:xfrm>
          <a:prstGeom prst="wedgeEllipseCallout">
            <a:avLst>
              <a:gd name="adj1" fmla="val 13830"/>
              <a:gd name="adj2" fmla="val -81646"/>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000">
                <a:effectLst>
                  <a:outerShdw blurRad="38100" dist="12700" dir="5400000" rotWithShape="0">
                    <a:srgbClr val="000000">
                      <a:alpha val="50000"/>
                    </a:srgbClr>
                  </a:outerShdw>
                </a:effectLst>
              </a:defRPr>
            </a:pPr>
            <a:r>
              <a:t>functionality, </a:t>
            </a:r>
          </a:p>
          <a:p>
            <a:pPr>
              <a:defRPr sz="3000">
                <a:effectLst>
                  <a:outerShdw blurRad="38100" dist="12700" dir="5400000" rotWithShape="0">
                    <a:srgbClr val="000000">
                      <a:alpha val="50000"/>
                    </a:srgbClr>
                  </a:outerShdw>
                </a:effectLst>
              </a:defRPr>
            </a:pPr>
            <a:r>
              <a:t>specified by one or more scenarios</a:t>
            </a:r>
          </a:p>
        </p:txBody>
      </p:sp>
      <p:sp>
        <p:nvSpPr>
          <p:cNvPr id="658" name="constraints and quality requirements"/>
          <p:cNvSpPr/>
          <p:nvPr/>
        </p:nvSpPr>
        <p:spPr>
          <a:xfrm>
            <a:off x="10235074" y="499755"/>
            <a:ext cx="2769643" cy="2220201"/>
          </a:xfrm>
          <a:prstGeom prst="wedgeEllipseCallout">
            <a:avLst>
              <a:gd name="adj1" fmla="val -51828"/>
              <a:gd name="adj2" fmla="val 59009"/>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constraints and quality requirements</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0" name="Feature as an organisational structure, defined by the engineer but perceived by users…"/>
          <p:cNvSpPr txBox="1">
            <a:spLocks noGrp="1"/>
          </p:cNvSpPr>
          <p:nvPr>
            <p:ph type="title"/>
          </p:nvPr>
        </p:nvSpPr>
        <p:spPr>
          <a:xfrm>
            <a:off x="1153272" y="-1"/>
            <a:ext cx="10698256" cy="8258223"/>
          </a:xfrm>
          <a:prstGeom prst="rect">
            <a:avLst/>
          </a:prstGeom>
        </p:spPr>
        <p:txBody>
          <a:bodyPr/>
          <a:lstStyle/>
          <a:p>
            <a:pPr>
              <a:defRPr sz="7200"/>
            </a:pPr>
            <a:r>
              <a:rPr>
                <a:solidFill>
                  <a:schemeClr val="bg1"/>
                </a:solidFill>
              </a:rPr>
              <a:t>Feature as an organisational structure, defined by the engineer but perceived by users</a:t>
            </a:r>
          </a:p>
          <a:p>
            <a:pPr>
              <a:defRPr sz="7200"/>
            </a:pPr>
            <a:endParaRPr>
              <a:solidFill>
                <a:schemeClr val="bg1"/>
              </a:solidFill>
            </a:endParaRPr>
          </a:p>
          <a:p>
            <a:pPr>
              <a:defRPr sz="7200"/>
            </a:pPr>
            <a:r>
              <a:rPr>
                <a:solidFill>
                  <a:schemeClr val="bg1"/>
                </a:solidFill>
              </a:rPr>
              <a:t>Feature granularity depends on organisational needs</a:t>
            </a:r>
          </a:p>
        </p:txBody>
      </p:sp>
      <p:sp>
        <p:nvSpPr>
          <p:cNvPr id="661" name="often obtained through composition and decomposition cycles"/>
          <p:cNvSpPr/>
          <p:nvPr/>
        </p:nvSpPr>
        <p:spPr>
          <a:xfrm>
            <a:off x="6944933" y="7907601"/>
            <a:ext cx="5877904" cy="1682092"/>
          </a:xfrm>
          <a:prstGeom prst="wedgeEllipseCallout">
            <a:avLst>
              <a:gd name="adj1" fmla="val -52147"/>
              <a:gd name="adj2" fmla="val -56477"/>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often obtained through composition and decomposition cycles </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3" name="Avoid redundant scenarios"/>
          <p:cNvSpPr txBox="1">
            <a:spLocks noGrp="1"/>
          </p:cNvSpPr>
          <p:nvPr>
            <p:ph type="title"/>
          </p:nvPr>
        </p:nvSpPr>
        <p:spPr>
          <a:prstGeom prst="rect">
            <a:avLst/>
          </a:prstGeom>
        </p:spPr>
        <p:txBody>
          <a:bodyPr/>
          <a:lstStyle/>
          <a:p>
            <a:r>
              <a:rPr>
                <a:solidFill>
                  <a:schemeClr val="bg1"/>
                </a:solidFill>
              </a:rPr>
              <a:t>Avoid redundant scenarios</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5" name="RQ8: The system should not compute average unless a student has grades for all evaluated learning goals.…"/>
          <p:cNvSpPr txBox="1"/>
          <p:nvPr/>
        </p:nvSpPr>
        <p:spPr>
          <a:xfrm>
            <a:off x="248535" y="781050"/>
            <a:ext cx="12759891" cy="819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RQ8: </a:t>
            </a:r>
            <a:r>
              <a:t>The system should not compute average unless a student has grades for all evaluated learning goals.</a:t>
            </a:r>
          </a:p>
          <a:p>
            <a:pPr algn="l"/>
            <a:endParaRPr/>
          </a:p>
          <a:p>
            <a:pPr algn="l"/>
            <a:r>
              <a:rPr>
                <a:solidFill>
                  <a:srgbClr val="FEFB27"/>
                </a:solidFill>
              </a:rPr>
              <a:t>Scenario</a:t>
            </a:r>
            <a:r>
              <a:t>: see average for concepts MPA, MPA, - </a:t>
            </a:r>
          </a:p>
          <a:p>
            <a:pPr algn="l"/>
            <a:endParaRPr/>
          </a:p>
          <a:p>
            <a:pPr algn="l"/>
            <a:r>
              <a:rPr>
                <a:solidFill>
                  <a:srgbClr val="FEFB27"/>
                </a:solidFill>
              </a:rPr>
              <a:t>Given</a:t>
            </a:r>
            <a:r>
              <a:t> The student "João Vasconcelos" has achieved "MPA, </a:t>
            </a:r>
          </a:p>
          <a:p>
            <a:pPr algn="l"/>
            <a:r>
              <a:t>          MPA, -" for the evaluated learning goals</a:t>
            </a:r>
          </a:p>
          <a:p>
            <a:pPr algn="l"/>
            <a:r>
              <a:rPr>
                <a:solidFill>
                  <a:srgbClr val="FEFB27"/>
                </a:solidFill>
              </a:rPr>
              <a:t>And</a:t>
            </a:r>
            <a:r>
              <a:t> I’m at the "grades" page </a:t>
            </a:r>
          </a:p>
          <a:p>
            <a:pPr algn="l"/>
            <a:r>
              <a:rPr>
                <a:solidFill>
                  <a:srgbClr val="FEFB27"/>
                </a:solidFill>
              </a:rPr>
              <a:t>When</a:t>
            </a:r>
            <a:r>
              <a:t> I ask the system to compute averages</a:t>
            </a:r>
          </a:p>
          <a:p>
            <a:pPr algn="l"/>
            <a:r>
              <a:rPr>
                <a:solidFill>
                  <a:srgbClr val="FEFB27"/>
                </a:solidFill>
              </a:rPr>
              <a:t>Then</a:t>
            </a:r>
            <a:r>
              <a:t> I’m still at the "grades" page </a:t>
            </a:r>
          </a:p>
          <a:p>
            <a:pPr algn="l"/>
            <a:r>
              <a:rPr>
                <a:solidFill>
                  <a:srgbClr val="FEFB27"/>
                </a:solidFill>
              </a:rPr>
              <a:t>And</a:t>
            </a:r>
            <a:r>
              <a:t> I see "Not available" at row "João Vasconcelos" </a:t>
            </a:r>
          </a:p>
          <a:p>
            <a:pPr algn="l"/>
            <a:r>
              <a:t>       and column "semester average"</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7" name="RQ8: The system should not compute average unless a student has grades for all evaluated learning goals.…"/>
          <p:cNvSpPr txBox="1"/>
          <p:nvPr/>
        </p:nvSpPr>
        <p:spPr>
          <a:xfrm>
            <a:off x="248535" y="781050"/>
            <a:ext cx="12759891" cy="819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RQ8: </a:t>
            </a:r>
            <a:r>
              <a:t>The system should not compute average unless a student has grades for all evaluated learning goals.</a:t>
            </a:r>
          </a:p>
          <a:p>
            <a:pPr algn="l"/>
            <a:endParaRPr/>
          </a:p>
          <a:p>
            <a:pPr algn="l"/>
            <a:r>
              <a:rPr>
                <a:solidFill>
                  <a:srgbClr val="FEFB27"/>
                </a:solidFill>
              </a:rPr>
              <a:t>Scenario</a:t>
            </a:r>
            <a:r>
              <a:t>: see average for concepts MPA,-, MPA </a:t>
            </a:r>
          </a:p>
          <a:p>
            <a:pPr algn="l"/>
            <a:endParaRPr/>
          </a:p>
          <a:p>
            <a:pPr algn="l"/>
            <a:r>
              <a:rPr>
                <a:solidFill>
                  <a:srgbClr val="FEFB27"/>
                </a:solidFill>
              </a:rPr>
              <a:t>Given</a:t>
            </a:r>
            <a:r>
              <a:t> The student "João Vasconcelos" has achieved "MPA, </a:t>
            </a:r>
          </a:p>
          <a:p>
            <a:pPr algn="l"/>
            <a:r>
              <a:t>          -, MPA” for the evaluated learning goals</a:t>
            </a:r>
          </a:p>
          <a:p>
            <a:pPr algn="l"/>
            <a:r>
              <a:rPr>
                <a:solidFill>
                  <a:srgbClr val="FEFB27"/>
                </a:solidFill>
              </a:rPr>
              <a:t>And</a:t>
            </a:r>
            <a:r>
              <a:t> I’m at the "grades" page </a:t>
            </a:r>
          </a:p>
          <a:p>
            <a:pPr algn="l"/>
            <a:r>
              <a:rPr>
                <a:solidFill>
                  <a:srgbClr val="FEFB27"/>
                </a:solidFill>
              </a:rPr>
              <a:t>When</a:t>
            </a:r>
            <a:r>
              <a:t> I ask the system to compute averages</a:t>
            </a:r>
          </a:p>
          <a:p>
            <a:pPr algn="l"/>
            <a:r>
              <a:rPr>
                <a:solidFill>
                  <a:srgbClr val="FEFB27"/>
                </a:solidFill>
              </a:rPr>
              <a:t>Then</a:t>
            </a:r>
            <a:r>
              <a:t> I’m still at the "grades" page </a:t>
            </a:r>
          </a:p>
          <a:p>
            <a:pPr algn="l"/>
            <a:r>
              <a:rPr>
                <a:solidFill>
                  <a:srgbClr val="FEFB27"/>
                </a:solidFill>
              </a:rPr>
              <a:t>And</a:t>
            </a:r>
            <a:r>
              <a:t> I see "Not available" at row "João Vasconcelos" </a:t>
            </a:r>
          </a:p>
          <a:p>
            <a:pPr algn="l"/>
            <a:r>
              <a:t>       and column "semester average"</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9" name="Redundancy comes from just changing the order of the grades"/>
          <p:cNvSpPr txBox="1">
            <a:spLocks noGrp="1"/>
          </p:cNvSpPr>
          <p:nvPr>
            <p:ph type="title"/>
          </p:nvPr>
        </p:nvSpPr>
        <p:spPr>
          <a:xfrm>
            <a:off x="1270000" y="2468319"/>
            <a:ext cx="10464800" cy="3810001"/>
          </a:xfrm>
          <a:prstGeom prst="rect">
            <a:avLst/>
          </a:prstGeom>
        </p:spPr>
        <p:txBody>
          <a:bodyPr/>
          <a:lstStyle/>
          <a:p>
            <a:r>
              <a:rPr>
                <a:solidFill>
                  <a:schemeClr val="bg1"/>
                </a:solidFill>
              </a:rPr>
              <a:t>Redundancy comes from just changing the order of the grades</a:t>
            </a:r>
          </a:p>
        </p:txBody>
      </p:sp>
      <p:sp>
        <p:nvSpPr>
          <p:cNvPr id="670" name="assuming that the order is not relevant in this system"/>
          <p:cNvSpPr/>
          <p:nvPr/>
        </p:nvSpPr>
        <p:spPr>
          <a:xfrm>
            <a:off x="4518421" y="7200194"/>
            <a:ext cx="4222916" cy="2189799"/>
          </a:xfrm>
          <a:prstGeom prst="wedgeEllipseCallout">
            <a:avLst>
              <a:gd name="adj1" fmla="val -56037"/>
              <a:gd name="adj2" fmla="val -82316"/>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assuming that the order is not relevant in this system</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72" name="But no problem if the same step appears in a number of scenarios"/>
          <p:cNvSpPr txBox="1">
            <a:spLocks noGrp="1"/>
          </p:cNvSpPr>
          <p:nvPr>
            <p:ph type="title"/>
          </p:nvPr>
        </p:nvSpPr>
        <p:spPr>
          <a:prstGeom prst="rect">
            <a:avLst/>
          </a:prstGeom>
        </p:spPr>
        <p:txBody>
          <a:bodyPr/>
          <a:lstStyle/>
          <a:p>
            <a:r>
              <a:rPr>
                <a:solidFill>
                  <a:schemeClr val="bg1"/>
                </a:solidFill>
              </a:rPr>
              <a:t>But no problem if the same step appears in a number of scenarios</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74" name="Better specifying system behavior"/>
          <p:cNvSpPr txBox="1">
            <a:spLocks noGrp="1"/>
          </p:cNvSpPr>
          <p:nvPr>
            <p:ph type="title"/>
          </p:nvPr>
        </p:nvSpPr>
        <p:spPr>
          <a:prstGeom prst="rect">
            <a:avLst/>
          </a:prstGeom>
        </p:spPr>
        <p:txBody>
          <a:bodyPr/>
          <a:lstStyle>
            <a:lvl1pPr>
              <a:defRPr sz="7900"/>
            </a:lvl1pPr>
          </a:lstStyle>
          <a:p>
            <a:r>
              <a:rPr>
                <a:solidFill>
                  <a:schemeClr val="bg1"/>
                </a:solidFill>
              </a:rPr>
              <a:t>Better specifying system behavior</a:t>
            </a:r>
          </a:p>
        </p:txBody>
      </p:sp>
      <p:sp>
        <p:nvSpPr>
          <p:cNvPr id="675" name="Note the need to complement…"/>
          <p:cNvSpPr txBox="1">
            <a:spLocks noGrp="1"/>
          </p:cNvSpPr>
          <p:nvPr>
            <p:ph type="body" idx="1"/>
          </p:nvPr>
        </p:nvSpPr>
        <p:spPr>
          <a:xfrm>
            <a:off x="1270000" y="2768600"/>
            <a:ext cx="10464800" cy="6703764"/>
          </a:xfrm>
          <a:prstGeom prst="rect">
            <a:avLst/>
          </a:prstGeom>
        </p:spPr>
        <p:txBody>
          <a:bodyPr/>
          <a:lstStyle/>
          <a:p>
            <a:r>
              <a:rPr>
                <a:solidFill>
                  <a:schemeClr val="bg1"/>
                </a:solidFill>
              </a:rPr>
              <a:t>Note the need to complement </a:t>
            </a:r>
          </a:p>
          <a:p>
            <a:pPr lvl="1"/>
            <a:r>
              <a:rPr>
                <a:solidFill>
                  <a:schemeClr val="bg1"/>
                </a:solidFill>
              </a:rPr>
              <a:t>success cases with failure cases, and </a:t>
            </a:r>
          </a:p>
          <a:p>
            <a:pPr lvl="1"/>
            <a:r>
              <a:rPr>
                <a:solidFill>
                  <a:schemeClr val="bg1"/>
                </a:solidFill>
              </a:rPr>
              <a:t>corner cases with typical cases</a:t>
            </a:r>
          </a:p>
          <a:p>
            <a:r>
              <a:rPr>
                <a:solidFill>
                  <a:schemeClr val="bg1"/>
                </a:solidFill>
              </a:rPr>
              <a:t>We could also better specify the effect to other state elements </a:t>
            </a:r>
          </a:p>
          <a:p>
            <a:pPr lvl="1"/>
            <a:r>
              <a:rPr>
                <a:solidFill>
                  <a:schemeClr val="bg1"/>
                </a:solidFill>
              </a:rPr>
              <a:t>other students grades</a:t>
            </a:r>
          </a:p>
          <a:p>
            <a:pPr lvl="1"/>
            <a:r>
              <a:rPr>
                <a:solidFill>
                  <a:schemeClr val="bg1"/>
                </a:solidFill>
              </a:rPr>
              <a:t>overall class average</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77" name="The more constraints in the Then clauses of a scenario, the stronger the scenario requirements"/>
          <p:cNvSpPr txBox="1">
            <a:spLocks noGrp="1"/>
          </p:cNvSpPr>
          <p:nvPr>
            <p:ph type="title"/>
          </p:nvPr>
        </p:nvSpPr>
        <p:spPr>
          <a:xfrm>
            <a:off x="1270000" y="1521205"/>
            <a:ext cx="10464800" cy="6711190"/>
          </a:xfrm>
          <a:prstGeom prst="rect">
            <a:avLst/>
          </a:prstGeom>
        </p:spPr>
        <p:txBody>
          <a:bodyPr/>
          <a:lstStyle/>
          <a:p>
            <a:r>
              <a:rPr>
                <a:solidFill>
                  <a:schemeClr val="bg1"/>
                </a:solidFill>
              </a:rPr>
              <a:t>The more constraints in the </a:t>
            </a:r>
            <a:r>
              <a:rPr>
                <a:solidFill>
                  <a:schemeClr val="bg1"/>
                </a:solidFill>
              </a:rPr>
              <a:t>Then</a:t>
            </a:r>
            <a:r>
              <a:rPr>
                <a:solidFill>
                  <a:schemeClr val="bg1"/>
                </a:solidFill>
              </a:rPr>
              <a:t> clauses of a scenario, the stronger the scenario requirements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0" name="Not properly answering these questions often leads to productivity and quality problems!"/>
          <p:cNvSpPr txBox="1">
            <a:spLocks noGrp="1"/>
          </p:cNvSpPr>
          <p:nvPr>
            <p:ph type="title"/>
          </p:nvPr>
        </p:nvSpPr>
        <p:spPr>
          <a:xfrm>
            <a:off x="1354782" y="1466056"/>
            <a:ext cx="10295236" cy="6821488"/>
          </a:xfrm>
          <a:prstGeom prst="rect">
            <a:avLst/>
          </a:prstGeom>
        </p:spPr>
        <p:txBody>
          <a:bodyPr/>
          <a:lstStyle/>
          <a:p>
            <a:r>
              <a:rPr>
                <a:solidFill>
                  <a:schemeClr val="bg1"/>
                </a:solidFill>
              </a:rPr>
              <a:t>Not properly answering these questions often leads to </a:t>
            </a:r>
            <a:r>
              <a:rPr>
                <a:solidFill>
                  <a:schemeClr val="bg1"/>
                </a:solidFill>
              </a:rPr>
              <a:t>productivity</a:t>
            </a:r>
            <a:r>
              <a:rPr>
                <a:solidFill>
                  <a:schemeClr val="bg1"/>
                </a:solidFill>
              </a:rPr>
              <a:t> and </a:t>
            </a:r>
            <a:r>
              <a:rPr>
                <a:solidFill>
                  <a:schemeClr val="bg1"/>
                </a:solidFill>
              </a:rPr>
              <a:t>quality</a:t>
            </a:r>
            <a:r>
              <a:rPr>
                <a:solidFill>
                  <a:schemeClr val="bg1"/>
                </a:solidFill>
              </a:rPr>
              <a:t> problems!</a:t>
            </a:r>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79" name="The more constraints in the expected results of a test, the stronger the test"/>
          <p:cNvSpPr txBox="1">
            <a:spLocks noGrp="1"/>
          </p:cNvSpPr>
          <p:nvPr>
            <p:ph type="title"/>
          </p:nvPr>
        </p:nvSpPr>
        <p:spPr>
          <a:xfrm>
            <a:off x="1270000" y="1997465"/>
            <a:ext cx="10464800" cy="5758670"/>
          </a:xfrm>
          <a:prstGeom prst="rect">
            <a:avLst/>
          </a:prstGeom>
        </p:spPr>
        <p:txBody>
          <a:bodyPr/>
          <a:lstStyle/>
          <a:p>
            <a:r>
              <a:rPr>
                <a:solidFill>
                  <a:schemeClr val="bg1"/>
                </a:solidFill>
              </a:rPr>
              <a:t>The more constraints in the expected results of a test, the stronger the test</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81"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682"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683"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85" name="How to specify service scenarios?"/>
          <p:cNvSpPr txBox="1">
            <a:spLocks noGrp="1"/>
          </p:cNvSpPr>
          <p:nvPr>
            <p:ph type="title"/>
          </p:nvPr>
        </p:nvSpPr>
        <p:spPr>
          <a:xfrm>
            <a:off x="1270000" y="2090561"/>
            <a:ext cx="10464800" cy="5572478"/>
          </a:xfrm>
          <a:prstGeom prst="rect">
            <a:avLst/>
          </a:prstGeom>
        </p:spPr>
        <p:txBody>
          <a:bodyPr/>
          <a:lstStyle/>
          <a:p>
            <a:r>
              <a:rPr>
                <a:solidFill>
                  <a:schemeClr val="bg1"/>
                </a:solidFill>
              </a:rPr>
              <a:t>How to specify service scenarios?</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87" name="GUI scenarios, and service scenarios"/>
          <p:cNvSpPr txBox="1">
            <a:spLocks noGrp="1"/>
          </p:cNvSpPr>
          <p:nvPr>
            <p:ph type="title"/>
          </p:nvPr>
        </p:nvSpPr>
        <p:spPr>
          <a:prstGeom prst="rect">
            <a:avLst/>
          </a:prstGeom>
        </p:spPr>
        <p:txBody>
          <a:bodyPr/>
          <a:lstStyle/>
          <a:p>
            <a:r>
              <a:rPr>
                <a:solidFill>
                  <a:schemeClr val="bg1"/>
                </a:solidFill>
              </a:rPr>
              <a:t>GUI scenarios, and service scenarios </a:t>
            </a:r>
          </a:p>
        </p:txBody>
      </p:sp>
      <p:pic>
        <p:nvPicPr>
          <p:cNvPr id="688" name="ClientServer.pdf" descr="ClientServer.pdf"/>
          <p:cNvPicPr>
            <a:picLocks noChangeAspect="1"/>
          </p:cNvPicPr>
          <p:nvPr/>
        </p:nvPicPr>
        <p:blipFill>
          <a:blip r:embed="rId2">
            <a:extLst/>
          </a:blip>
          <a:stretch>
            <a:fillRect/>
          </a:stretch>
        </p:blipFill>
        <p:spPr>
          <a:xfrm>
            <a:off x="4177800" y="1824043"/>
            <a:ext cx="7536873" cy="9753601"/>
          </a:xfrm>
          <a:prstGeom prst="rect">
            <a:avLst/>
          </a:prstGeom>
          <a:ln w="12700">
            <a:miter lim="400000"/>
          </a:ln>
        </p:spPr>
      </p:pic>
      <p:pic>
        <p:nvPicPr>
          <p:cNvPr id="689" name="ClientServer.pdf" descr="ClientServer.pdf"/>
          <p:cNvPicPr>
            <a:picLocks noChangeAspect="1"/>
          </p:cNvPicPr>
          <p:nvPr/>
        </p:nvPicPr>
        <p:blipFill>
          <a:blip r:embed="rId2">
            <a:extLst/>
          </a:blip>
          <a:stretch>
            <a:fillRect/>
          </a:stretch>
        </p:blipFill>
        <p:spPr>
          <a:xfrm>
            <a:off x="1987817" y="483116"/>
            <a:ext cx="7536873" cy="9753601"/>
          </a:xfrm>
          <a:prstGeom prst="rect">
            <a:avLst/>
          </a:prstGeom>
          <a:ln w="12700">
            <a:miter lim="400000"/>
          </a:ln>
        </p:spPr>
      </p:pic>
      <p:pic>
        <p:nvPicPr>
          <p:cNvPr id="690" name="ClientServer.pdf" descr="ClientServer.pdf"/>
          <p:cNvPicPr>
            <a:picLocks noChangeAspect="1"/>
          </p:cNvPicPr>
          <p:nvPr/>
        </p:nvPicPr>
        <p:blipFill>
          <a:blip r:embed="rId3">
            <a:extLst/>
          </a:blip>
          <a:stretch>
            <a:fillRect/>
          </a:stretch>
        </p:blipFill>
        <p:spPr>
          <a:xfrm>
            <a:off x="1270000" y="3470307"/>
            <a:ext cx="10464800" cy="4311586"/>
          </a:xfrm>
          <a:prstGeom prst="rect">
            <a:avLst/>
          </a:prstGeom>
          <a:ln w="12700">
            <a:miter lim="400000"/>
          </a:ln>
        </p:spPr>
      </p:pic>
      <p:sp>
        <p:nvSpPr>
          <p:cNvPr id="691" name="GUI scenarios specify behavior observed by interacting with clients"/>
          <p:cNvSpPr/>
          <p:nvPr/>
        </p:nvSpPr>
        <p:spPr>
          <a:xfrm>
            <a:off x="77041" y="7196483"/>
            <a:ext cx="4553531" cy="2512407"/>
          </a:xfrm>
          <a:prstGeom prst="wedgeEllipseCallout">
            <a:avLst>
              <a:gd name="adj1" fmla="val 24489"/>
              <a:gd name="adj2" fmla="val -61250"/>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GUI scenarios specify behavior observed by interacting with clients</a:t>
            </a:r>
          </a:p>
        </p:txBody>
      </p:sp>
      <p:sp>
        <p:nvSpPr>
          <p:cNvPr id="692" name="service scenarios specify behavior observed by interacting with servers"/>
          <p:cNvSpPr/>
          <p:nvPr/>
        </p:nvSpPr>
        <p:spPr>
          <a:xfrm>
            <a:off x="6542944" y="6287611"/>
            <a:ext cx="5096506" cy="2512408"/>
          </a:xfrm>
          <a:prstGeom prst="wedgeEllipseCallout">
            <a:avLst>
              <a:gd name="adj1" fmla="val 27207"/>
              <a:gd name="adj2" fmla="val -61250"/>
            </a:avLst>
          </a:prstGeom>
          <a:blipFill>
            <a:blip r:embed="rId4"/>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service scenarios specify behavior observed by interacting with servers</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94" name="Service scenarios"/>
          <p:cNvSpPr txBox="1">
            <a:spLocks noGrp="1"/>
          </p:cNvSpPr>
          <p:nvPr>
            <p:ph type="title"/>
          </p:nvPr>
        </p:nvSpPr>
        <p:spPr>
          <a:prstGeom prst="rect">
            <a:avLst/>
          </a:prstGeom>
        </p:spPr>
        <p:txBody>
          <a:bodyPr/>
          <a:lstStyle/>
          <a:p>
            <a:r>
              <a:rPr>
                <a:solidFill>
                  <a:schemeClr val="bg1"/>
                </a:solidFill>
              </a:rPr>
              <a:t>Service scenarios</a:t>
            </a:r>
          </a:p>
        </p:txBody>
      </p:sp>
      <p:sp>
        <p:nvSpPr>
          <p:cNvPr id="695" name="Scenario: get student average…"/>
          <p:cNvSpPr txBox="1"/>
          <p:nvPr/>
        </p:nvSpPr>
        <p:spPr>
          <a:xfrm>
            <a:off x="440395" y="1922948"/>
            <a:ext cx="11944425" cy="756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endParaRPr/>
          </a:p>
          <a:p>
            <a:pPr algn="l"/>
            <a:r>
              <a:rPr>
                <a:solidFill>
                  <a:srgbClr val="FEFB27"/>
                </a:solidFill>
              </a:rPr>
              <a:t>Scenario</a:t>
            </a:r>
            <a:r>
              <a:t>: get student average </a:t>
            </a:r>
          </a:p>
          <a:p>
            <a:pPr algn="l"/>
            <a:endParaRPr/>
          </a:p>
          <a:p>
            <a:pPr algn="l"/>
            <a:r>
              <a:rPr>
                <a:solidFill>
                  <a:srgbClr val="FEFB27"/>
                </a:solidFill>
              </a:rPr>
              <a:t>Given</a:t>
            </a:r>
            <a:r>
              <a:t> the student "João Vasconcelos" is stored in the </a:t>
            </a:r>
          </a:p>
          <a:p>
            <a:pPr algn="l"/>
            <a:r>
              <a:t>          system with "MPA, MPA, MPA" for the </a:t>
            </a:r>
          </a:p>
          <a:p>
            <a:pPr algn="l"/>
            <a:r>
              <a:t>          evaluated learning goals </a:t>
            </a:r>
          </a:p>
          <a:p>
            <a:pPr algn="l"/>
            <a:r>
              <a:rPr>
                <a:solidFill>
                  <a:srgbClr val="FEFB27"/>
                </a:solidFill>
              </a:rPr>
              <a:t>When</a:t>
            </a:r>
            <a:r>
              <a:t> I ask the system for "João Vasconcelos” average</a:t>
            </a:r>
          </a:p>
          <a:p>
            <a:pPr algn="l"/>
            <a:r>
              <a:rPr>
                <a:solidFill>
                  <a:srgbClr val="FEFB27"/>
                </a:solidFill>
              </a:rPr>
              <a:t>Then</a:t>
            </a:r>
            <a:r>
              <a:t>  the system returns “7"</a:t>
            </a:r>
          </a:p>
          <a:p>
            <a:pPr algn="l"/>
            <a:r>
              <a:rPr>
                <a:solidFill>
                  <a:srgbClr val="FEFB27"/>
                </a:solidFill>
              </a:rPr>
              <a:t>And</a:t>
            </a:r>
            <a:r>
              <a:t>  the student "João Vasconcelos" is stored in the </a:t>
            </a:r>
          </a:p>
          <a:p>
            <a:pPr algn="l"/>
            <a:r>
              <a:t>          system with "MPA, MPA, MPA" for the </a:t>
            </a:r>
          </a:p>
          <a:p>
            <a:pPr algn="l"/>
            <a:r>
              <a:t>          evaluated learning goals </a:t>
            </a:r>
          </a:p>
          <a:p>
            <a:pPr algn="l"/>
            <a:r>
              <a:t>  </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97" name="Redundancy? Not exactly!"/>
          <p:cNvSpPr txBox="1">
            <a:spLocks noGrp="1"/>
          </p:cNvSpPr>
          <p:nvPr>
            <p:ph type="title"/>
          </p:nvPr>
        </p:nvSpPr>
        <p:spPr>
          <a:prstGeom prst="rect">
            <a:avLst/>
          </a:prstGeom>
        </p:spPr>
        <p:txBody>
          <a:bodyPr/>
          <a:lstStyle/>
          <a:p>
            <a:r>
              <a:rPr>
                <a:solidFill>
                  <a:schemeClr val="bg1"/>
                </a:solidFill>
              </a:rPr>
              <a:t>Redundancy? Not exactly!</a:t>
            </a:r>
          </a:p>
        </p:txBody>
      </p:sp>
      <p:pic>
        <p:nvPicPr>
          <p:cNvPr id="698" name="Image" descr="Image"/>
          <p:cNvPicPr>
            <a:picLocks noChangeAspect="1"/>
          </p:cNvPicPr>
          <p:nvPr/>
        </p:nvPicPr>
        <p:blipFill>
          <a:blip r:embed="rId2">
            <a:extLst/>
          </a:blip>
          <a:stretch>
            <a:fillRect/>
          </a:stretch>
        </p:blipFill>
        <p:spPr>
          <a:xfrm>
            <a:off x="2710133" y="3593055"/>
            <a:ext cx="7776399" cy="4277703"/>
          </a:xfrm>
          <a:prstGeom prst="rect">
            <a:avLst/>
          </a:prstGeom>
          <a:ln w="12700">
            <a:miter lim="400000"/>
          </a:ln>
        </p:spPr>
      </p:pic>
      <p:sp>
        <p:nvSpPr>
          <p:cNvPr id="699" name="Similar GUI scenario does not constrain service behavior"/>
          <p:cNvSpPr/>
          <p:nvPr/>
        </p:nvSpPr>
        <p:spPr>
          <a:xfrm>
            <a:off x="84882" y="1531029"/>
            <a:ext cx="3867120" cy="2022879"/>
          </a:xfrm>
          <a:prstGeom prst="wedgeEllipseCallout">
            <a:avLst>
              <a:gd name="adj1" fmla="val 42673"/>
              <a:gd name="adj2" fmla="val 59292"/>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Similar GUI scenario does not constrain service behavior</a:t>
            </a:r>
          </a:p>
        </p:txBody>
      </p:sp>
      <p:sp>
        <p:nvSpPr>
          <p:cNvPr id="700" name="Last step makes sure that the action does not change stored data"/>
          <p:cNvSpPr/>
          <p:nvPr/>
        </p:nvSpPr>
        <p:spPr>
          <a:xfrm>
            <a:off x="8221712" y="7581962"/>
            <a:ext cx="4609285" cy="2022879"/>
          </a:xfrm>
          <a:prstGeom prst="wedgeEllipseCallout">
            <a:avLst>
              <a:gd name="adj1" fmla="val -57691"/>
              <a:gd name="adj2" fmla="val -57071"/>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Last step makes sure that the action does not change stored data</a:t>
            </a:r>
          </a:p>
        </p:txBody>
      </p:sp>
      <p:sp>
        <p:nvSpPr>
          <p:cNvPr id="701" name="average operation could change data; shouldn’t does not imply doesn’t"/>
          <p:cNvSpPr/>
          <p:nvPr/>
        </p:nvSpPr>
        <p:spPr>
          <a:xfrm>
            <a:off x="84882" y="8040005"/>
            <a:ext cx="6723134" cy="1713601"/>
          </a:xfrm>
          <a:prstGeom prst="wedgeEllipseCallout">
            <a:avLst>
              <a:gd name="adj1" fmla="val 54613"/>
              <a:gd name="adj2" fmla="val -64005"/>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000">
                <a:effectLst>
                  <a:outerShdw blurRad="38100" dist="12700" dir="5400000" rotWithShape="0">
                    <a:srgbClr val="000000">
                      <a:alpha val="50000"/>
                    </a:srgbClr>
                  </a:outerShdw>
                </a:effectLst>
              </a:defRPr>
            </a:pPr>
            <a:r>
              <a:t>average operation could change data; </a:t>
            </a:r>
            <a:r>
              <a:rPr>
                <a:solidFill>
                  <a:srgbClr val="FEFB27"/>
                </a:solidFill>
              </a:rPr>
              <a:t>shouldn’t</a:t>
            </a:r>
            <a:r>
              <a:t> does not imply </a:t>
            </a:r>
            <a:r>
              <a:rPr>
                <a:solidFill>
                  <a:srgbClr val="FEFB27"/>
                </a:solidFill>
              </a:rPr>
              <a:t>doesn’t</a:t>
            </a:r>
          </a:p>
        </p:txBody>
      </p:sp>
      <p:sp>
        <p:nvSpPr>
          <p:cNvPr id="702" name="GUI could hide service error"/>
          <p:cNvSpPr/>
          <p:nvPr/>
        </p:nvSpPr>
        <p:spPr>
          <a:xfrm>
            <a:off x="8828784" y="2636525"/>
            <a:ext cx="3867119" cy="1483590"/>
          </a:xfrm>
          <a:prstGeom prst="wedgeEllipseCallout">
            <a:avLst>
              <a:gd name="adj1" fmla="val -64266"/>
              <a:gd name="adj2" fmla="val 44460"/>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GUI could hide service error</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4" name="Service scenarios"/>
          <p:cNvSpPr txBox="1">
            <a:spLocks noGrp="1"/>
          </p:cNvSpPr>
          <p:nvPr>
            <p:ph type="title"/>
          </p:nvPr>
        </p:nvSpPr>
        <p:spPr>
          <a:prstGeom prst="rect">
            <a:avLst/>
          </a:prstGeom>
        </p:spPr>
        <p:txBody>
          <a:bodyPr/>
          <a:lstStyle/>
          <a:p>
            <a:r>
              <a:rPr>
                <a:solidFill>
                  <a:schemeClr val="bg1"/>
                </a:solidFill>
              </a:rPr>
              <a:t>Service scenarios</a:t>
            </a:r>
          </a:p>
        </p:txBody>
      </p:sp>
      <p:sp>
        <p:nvSpPr>
          <p:cNvPr id="705" name="Scenario: new article…"/>
          <p:cNvSpPr txBox="1"/>
          <p:nvPr/>
        </p:nvSpPr>
        <p:spPr>
          <a:xfrm>
            <a:off x="158750" y="3134936"/>
            <a:ext cx="12687300" cy="445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Scenario:</a:t>
            </a:r>
            <a:r>
              <a:t> new article</a:t>
            </a:r>
          </a:p>
          <a:p>
            <a:pPr algn="l"/>
            <a:r>
              <a:t>    </a:t>
            </a:r>
            <a:r>
              <a:rPr>
                <a:solidFill>
                  <a:srgbClr val="FEFB27"/>
                </a:solidFill>
              </a:rPr>
              <a:t>Given</a:t>
            </a:r>
            <a:r>
              <a:t> the system has no article entitled </a:t>
            </a:r>
          </a:p>
          <a:p>
            <a:pPr algn="l"/>
            <a:r>
              <a:t>        "A theory of software product line refinement"</a:t>
            </a:r>
          </a:p>
          <a:p>
            <a:pPr algn="l"/>
            <a:r>
              <a:t>    </a:t>
            </a:r>
            <a:r>
              <a:rPr>
                <a:solidFill>
                  <a:srgbClr val="FEFB27"/>
                </a:solidFill>
              </a:rPr>
              <a:t>When</a:t>
            </a:r>
            <a:r>
              <a:t> I create the article "A theory of software </a:t>
            </a:r>
          </a:p>
          <a:p>
            <a:pPr algn="l"/>
            <a:r>
              <a:t>         product line refinement" with file name "TCS.pdf"</a:t>
            </a:r>
          </a:p>
          <a:p>
            <a:pPr algn="l"/>
            <a:r>
              <a:t>    </a:t>
            </a:r>
            <a:r>
              <a:rPr>
                <a:solidFill>
                  <a:srgbClr val="FEFB27"/>
                </a:solidFill>
              </a:rPr>
              <a:t>Then</a:t>
            </a:r>
            <a:r>
              <a:t> the article "A theory of software product line </a:t>
            </a:r>
          </a:p>
          <a:p>
            <a:pPr algn="l"/>
            <a:r>
              <a:t>         refinement" is properly stored by the system</a:t>
            </a: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07" name="Service (or controller) scenarios"/>
          <p:cNvSpPr txBox="1">
            <a:spLocks noGrp="1"/>
          </p:cNvSpPr>
          <p:nvPr>
            <p:ph type="title"/>
          </p:nvPr>
        </p:nvSpPr>
        <p:spPr>
          <a:prstGeom prst="rect">
            <a:avLst/>
          </a:prstGeom>
        </p:spPr>
        <p:txBody>
          <a:bodyPr/>
          <a:lstStyle/>
          <a:p>
            <a:r>
              <a:rPr>
                <a:solidFill>
                  <a:schemeClr val="bg1"/>
                </a:solidFill>
              </a:rPr>
              <a:t>Service (or controller) scenarios</a:t>
            </a:r>
          </a:p>
        </p:txBody>
      </p:sp>
      <p:sp>
        <p:nvSpPr>
          <p:cNvPr id="708" name="No mention to user interface elements,  abstractions, or navigation…"/>
          <p:cNvSpPr txBox="1">
            <a:spLocks noGrp="1"/>
          </p:cNvSpPr>
          <p:nvPr>
            <p:ph type="body" idx="1"/>
          </p:nvPr>
        </p:nvSpPr>
        <p:spPr>
          <a:xfrm>
            <a:off x="483927" y="2768600"/>
            <a:ext cx="12036946" cy="6481713"/>
          </a:xfrm>
          <a:prstGeom prst="rect">
            <a:avLst/>
          </a:prstGeom>
        </p:spPr>
        <p:txBody>
          <a:bodyPr/>
          <a:lstStyle/>
          <a:p>
            <a:r>
              <a:rPr>
                <a:solidFill>
                  <a:schemeClr val="bg1"/>
                </a:solidFill>
              </a:rPr>
              <a:t>No</a:t>
            </a:r>
            <a:r>
              <a:rPr>
                <a:solidFill>
                  <a:schemeClr val="bg1"/>
                </a:solidFill>
              </a:rPr>
              <a:t> mention to </a:t>
            </a:r>
            <a:r>
              <a:rPr>
                <a:solidFill>
                  <a:schemeClr val="bg1"/>
                </a:solidFill>
              </a:rPr>
              <a:t>user interface</a:t>
            </a:r>
            <a:r>
              <a:rPr>
                <a:solidFill>
                  <a:schemeClr val="bg1"/>
                </a:solidFill>
              </a:rPr>
              <a:t> elements,  abstractions, or navigation</a:t>
            </a:r>
          </a:p>
          <a:p>
            <a:r>
              <a:rPr>
                <a:solidFill>
                  <a:schemeClr val="bg1"/>
                </a:solidFill>
              </a:rPr>
              <a:t>Focus on system </a:t>
            </a:r>
            <a:r>
              <a:rPr>
                <a:solidFill>
                  <a:schemeClr val="bg1"/>
                </a:solidFill>
              </a:rPr>
              <a:t>services</a:t>
            </a:r>
            <a:r>
              <a:rPr>
                <a:solidFill>
                  <a:schemeClr val="bg1"/>
                </a:solidFill>
              </a:rPr>
              <a:t>, actions</a:t>
            </a:r>
          </a:p>
          <a:p>
            <a:r>
              <a:rPr>
                <a:solidFill>
                  <a:schemeClr val="bg1"/>
                </a:solidFill>
              </a:rPr>
              <a:t>Focus on queries and effects to the </a:t>
            </a:r>
            <a:r>
              <a:rPr>
                <a:solidFill>
                  <a:schemeClr val="bg1"/>
                </a:solidFill>
              </a:rPr>
              <a:t>internal system state</a:t>
            </a:r>
            <a:r>
              <a:rPr>
                <a:solidFill>
                  <a:schemeClr val="bg1"/>
                </a:solidFill>
              </a:rPr>
              <a:t>, not to the system user interface state</a:t>
            </a:r>
          </a:p>
          <a:p>
            <a:r>
              <a:rPr>
                <a:solidFill>
                  <a:schemeClr val="bg1"/>
                </a:solidFill>
              </a:rPr>
              <a:t>Often specify </a:t>
            </a:r>
            <a:r>
              <a:rPr>
                <a:solidFill>
                  <a:schemeClr val="bg1"/>
                </a:solidFill>
              </a:rPr>
              <a:t>implicit</a:t>
            </a:r>
            <a:r>
              <a:rPr>
                <a:solidFill>
                  <a:schemeClr val="bg1"/>
                </a:solidFill>
              </a:rPr>
              <a:t> requirements, or </a:t>
            </a:r>
            <a:r>
              <a:rPr>
                <a:solidFill>
                  <a:schemeClr val="bg1"/>
                </a:solidFill>
              </a:rPr>
              <a:t>explicit</a:t>
            </a:r>
            <a:r>
              <a:rPr>
                <a:solidFill>
                  <a:schemeClr val="bg1"/>
                </a:solidFill>
              </a:rPr>
              <a:t> API-specific scenarios</a:t>
            </a:r>
          </a:p>
          <a:p>
            <a:r>
              <a:rPr>
                <a:solidFill>
                  <a:schemeClr val="bg1"/>
                </a:solidFill>
              </a:rPr>
              <a:t>Complement user interface scenarios</a:t>
            </a: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0" name="Take notes, now!"/>
          <p:cNvSpPr txBox="1">
            <a:spLocks noGrp="1"/>
          </p:cNvSpPr>
          <p:nvPr>
            <p:ph type="title"/>
          </p:nvPr>
        </p:nvSpPr>
        <p:spPr>
          <a:xfrm>
            <a:off x="1270000" y="1638300"/>
            <a:ext cx="10464800" cy="5867400"/>
          </a:xfrm>
          <a:prstGeom prst="rect">
            <a:avLst/>
          </a:prstGeom>
        </p:spPr>
        <p:txBody>
          <a:bodyPr/>
          <a:lstStyle>
            <a:lvl1pPr>
              <a:defRPr sz="14200"/>
            </a:lvl1pPr>
          </a:lstStyle>
          <a:p>
            <a:r>
              <a:rPr>
                <a:solidFill>
                  <a:schemeClr val="bg1"/>
                </a:solidFill>
              </a:rPr>
              <a:t>Take notes, now!</a:t>
            </a:r>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2" name="Hands on exercises"/>
          <p:cNvSpPr txBox="1">
            <a:spLocks noGrp="1"/>
          </p:cNvSpPr>
          <p:nvPr>
            <p:ph type="title"/>
          </p:nvPr>
        </p:nvSpPr>
        <p:spPr>
          <a:xfrm>
            <a:off x="1270000" y="1182774"/>
            <a:ext cx="10464800" cy="5867401"/>
          </a:xfrm>
          <a:prstGeom prst="rect">
            <a:avLst/>
          </a:prstGeom>
        </p:spPr>
        <p:txBody>
          <a:bodyPr/>
          <a:lstStyle>
            <a:lvl1pPr>
              <a:defRPr sz="14200"/>
            </a:lvl1pPr>
          </a:lstStyle>
          <a:p>
            <a:r>
              <a:rPr>
                <a:solidFill>
                  <a:schemeClr val="bg1"/>
                </a:solidFill>
              </a:rPr>
              <a:t>Hands on exercises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2" name="IMG_0009.JPG" descr="IMG_0009.JPG"/>
          <p:cNvPicPr>
            <a:picLocks noChangeAspect="1"/>
          </p:cNvPicPr>
          <p:nvPr/>
        </p:nvPicPr>
        <p:blipFill>
          <a:blip r:embed="rId3">
            <a:extLst/>
          </a:blip>
          <a:stretch>
            <a:fillRect/>
          </a:stretch>
        </p:blipFill>
        <p:spPr>
          <a:xfrm>
            <a:off x="1735292" y="1773948"/>
            <a:ext cx="9534216" cy="6205704"/>
          </a:xfrm>
          <a:prstGeom prst="rect">
            <a:avLst/>
          </a:prstGeom>
          <a:ln w="12700">
            <a:miter lim="400000"/>
          </a:ln>
        </p:spPr>
      </p:pic>
      <p:sp>
        <p:nvSpPr>
          <p:cNvPr id="263" name="https://www.linkedin.com/pulse/thanks-we-too-busy-daniel-white"/>
          <p:cNvSpPr txBox="1"/>
          <p:nvPr/>
        </p:nvSpPr>
        <p:spPr>
          <a:xfrm>
            <a:off x="6228581" y="7978330"/>
            <a:ext cx="5095950" cy="31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 u="sng">
                <a:hlinkClick r:id="rId4"/>
              </a:defRPr>
            </a:lvl1pPr>
          </a:lstStyle>
          <a:p>
            <a:pPr>
              <a:defRPr u="none"/>
            </a:pPr>
            <a:r>
              <a:rPr u="sng">
                <a:hlinkClick r:id="rId4"/>
              </a:rPr>
              <a:t>https://www.linkedin.com/pulse/thanks-we-too-busy-daniel-white</a:t>
            </a: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6" name="Requirements 2"/>
          <p:cNvSpPr txBox="1">
            <a:spLocks noGrp="1"/>
          </p:cNvSpPr>
          <p:nvPr>
            <p:ph type="title"/>
          </p:nvPr>
        </p:nvSpPr>
        <p:spPr>
          <a:prstGeom prst="rect">
            <a:avLst/>
          </a:prstGeom>
        </p:spPr>
        <p:txBody>
          <a:bodyPr/>
          <a:lstStyle/>
          <a:p>
            <a:r>
              <a:rPr>
                <a:solidFill>
                  <a:schemeClr val="bg1"/>
                </a:solidFill>
              </a:rPr>
              <a:t>Requirements 2</a:t>
            </a: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8" name="Requirements 3, best practices"/>
          <p:cNvSpPr txBox="1">
            <a:spLocks noGrp="1"/>
          </p:cNvSpPr>
          <p:nvPr>
            <p:ph type="title"/>
          </p:nvPr>
        </p:nvSpPr>
        <p:spPr>
          <a:prstGeom prst="rect">
            <a:avLst/>
          </a:prstGeom>
        </p:spPr>
        <p:txBody>
          <a:bodyPr/>
          <a:lstStyle/>
          <a:p>
            <a:r>
              <a:rPr>
                <a:solidFill>
                  <a:schemeClr val="bg1"/>
                </a:solidFill>
              </a:rPr>
              <a:t>Requirements 3, best practices</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20" name="Perguntas para a aula, docs"/>
          <p:cNvSpPr txBox="1">
            <a:spLocks noGrp="1"/>
          </p:cNvSpPr>
          <p:nvPr>
            <p:ph type="title"/>
          </p:nvPr>
        </p:nvSpPr>
        <p:spPr>
          <a:prstGeom prst="rect">
            <a:avLst/>
          </a:prstGeom>
        </p:spPr>
        <p:txBody>
          <a:bodyPr/>
          <a:lstStyle/>
          <a:p>
            <a:r>
              <a:rPr>
                <a:solidFill>
                  <a:schemeClr val="bg1"/>
                </a:solidFill>
              </a:rPr>
              <a:t>Perguntas para a aula, docs</a:t>
            </a:r>
          </a:p>
        </p:txBody>
      </p:sp>
      <p:sp>
        <p:nvSpPr>
          <p:cNvPr id="721" name="Um dos itens da checklist de revisão de cenários é  &quot;Scenarios should parametrize steps&quot;. O que isso significa e porque é necessário? Qual a vantagem de revisar testes?…"/>
          <p:cNvSpPr txBox="1">
            <a:spLocks noGrp="1"/>
          </p:cNvSpPr>
          <p:nvPr>
            <p:ph type="body" idx="1"/>
          </p:nvPr>
        </p:nvSpPr>
        <p:spPr>
          <a:prstGeom prst="rect">
            <a:avLst/>
          </a:prstGeom>
        </p:spPr>
        <p:txBody>
          <a:bodyPr/>
          <a:lstStyle/>
          <a:p>
            <a:pPr marL="888999" indent="-571499">
              <a:defRPr sz="3200"/>
            </a:pPr>
            <a:r>
              <a:rPr>
                <a:solidFill>
                  <a:schemeClr val="bg1"/>
                </a:solidFill>
              </a:rPr>
              <a:t>Um dos itens da checklist de revisão de cenários é  "Scenarios should parametrize steps". O que isso significa e porque é necessário? Qual a vantagem de revisar testes?</a:t>
            </a:r>
          </a:p>
          <a:p>
            <a:pPr marL="888999" indent="-571499">
              <a:defRPr sz="3200"/>
            </a:pPr>
            <a:r>
              <a:rPr>
                <a:solidFill>
                  <a:schemeClr val="bg1"/>
                </a:solidFill>
              </a:rPr>
              <a:t>Como uma pessoa responsável pela especificação de requisitos de um projeto define a quantidade de cenários, e que cenários especificar? </a:t>
            </a:r>
          </a:p>
          <a:p>
            <a:pPr marL="888999" indent="-571499">
              <a:defRPr sz="3200"/>
            </a:pPr>
            <a:r>
              <a:rPr>
                <a:solidFill>
                  <a:schemeClr val="bg1"/>
                </a:solidFill>
              </a:rPr>
              <a:t>Por que é interessante especificar cenários que são independentes de plataforma?</a:t>
            </a:r>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5"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726"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727"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9" name="Which practices help to direct requirements specification?"/>
          <p:cNvSpPr txBox="1">
            <a:spLocks noGrp="1"/>
          </p:cNvSpPr>
          <p:nvPr>
            <p:ph type="title"/>
          </p:nvPr>
        </p:nvSpPr>
        <p:spPr>
          <a:prstGeom prst="rect">
            <a:avLst/>
          </a:prstGeom>
        </p:spPr>
        <p:txBody>
          <a:bodyPr/>
          <a:lstStyle/>
          <a:p>
            <a:r>
              <a:rPr>
                <a:solidFill>
                  <a:schemeClr val="bg1"/>
                </a:solidFill>
              </a:rPr>
              <a:t>Which practices help to direct requirements specification?</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31" name="Two main activities"/>
          <p:cNvSpPr txBox="1">
            <a:spLocks noGrp="1"/>
          </p:cNvSpPr>
          <p:nvPr>
            <p:ph type="title"/>
          </p:nvPr>
        </p:nvSpPr>
        <p:spPr>
          <a:prstGeom prst="rect">
            <a:avLst/>
          </a:prstGeom>
        </p:spPr>
        <p:txBody>
          <a:bodyPr/>
          <a:lstStyle/>
          <a:p>
            <a:r>
              <a:rPr>
                <a:solidFill>
                  <a:schemeClr val="bg1"/>
                </a:solidFill>
              </a:rPr>
              <a:t>Two main activities</a:t>
            </a:r>
          </a:p>
        </p:txBody>
      </p:sp>
      <p:sp>
        <p:nvSpPr>
          <p:cNvPr id="732" name="Requirements elicitation"/>
          <p:cNvSpPr/>
          <p:nvPr/>
        </p:nvSpPr>
        <p:spPr>
          <a:xfrm>
            <a:off x="1883770" y="3937493"/>
            <a:ext cx="3250411" cy="1878614"/>
          </a:xfrm>
          <a:prstGeom prst="roundRect">
            <a:avLst>
              <a:gd name="adj" fmla="val 13279"/>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effectLst>
                  <a:outerShdw blurRad="38100" dist="12700" dir="5400000" rotWithShape="0">
                    <a:srgbClr val="000000">
                      <a:alpha val="50000"/>
                    </a:srgbClr>
                  </a:outerShdw>
                </a:effectLst>
              </a:defRPr>
            </a:lvl1pPr>
          </a:lstStyle>
          <a:p>
            <a:r>
              <a:t>Requirements elicitation</a:t>
            </a:r>
          </a:p>
        </p:txBody>
      </p:sp>
      <p:sp>
        <p:nvSpPr>
          <p:cNvPr id="733" name="Requirements specification"/>
          <p:cNvSpPr/>
          <p:nvPr/>
        </p:nvSpPr>
        <p:spPr>
          <a:xfrm>
            <a:off x="7870619" y="3937493"/>
            <a:ext cx="3250412" cy="1878614"/>
          </a:xfrm>
          <a:prstGeom prst="roundRect">
            <a:avLst>
              <a:gd name="adj" fmla="val 13279"/>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effectLst>
                  <a:outerShdw blurRad="38100" dist="12700" dir="5400000" rotWithShape="0">
                    <a:srgbClr val="000000">
                      <a:alpha val="50000"/>
                    </a:srgbClr>
                  </a:outerShdw>
                </a:effectLst>
              </a:defRPr>
            </a:lvl1pPr>
          </a:lstStyle>
          <a:p>
            <a:r>
              <a:t>Requirements specification</a:t>
            </a:r>
          </a:p>
        </p:txBody>
      </p:sp>
      <p:sp>
        <p:nvSpPr>
          <p:cNvPr id="734" name="Double Arrow"/>
          <p:cNvSpPr/>
          <p:nvPr/>
        </p:nvSpPr>
        <p:spPr>
          <a:xfrm>
            <a:off x="5326835" y="4634570"/>
            <a:ext cx="2351130" cy="484460"/>
          </a:xfrm>
          <a:prstGeom prst="leftRightArrow">
            <a:avLst>
              <a:gd name="adj1" fmla="val 32000"/>
              <a:gd name="adj2" fmla="val 115345"/>
            </a:avLst>
          </a:prstGeom>
          <a:blipFill>
            <a:blip r:embed="rId2"/>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36" name="Requirements specification"/>
          <p:cNvSpPr txBox="1">
            <a:spLocks noGrp="1"/>
          </p:cNvSpPr>
          <p:nvPr>
            <p:ph type="title"/>
          </p:nvPr>
        </p:nvSpPr>
        <p:spPr>
          <a:prstGeom prst="rect">
            <a:avLst/>
          </a:prstGeom>
        </p:spPr>
        <p:txBody>
          <a:bodyPr/>
          <a:lstStyle/>
          <a:p>
            <a:r>
              <a:rPr>
                <a:solidFill>
                  <a:schemeClr val="bg1"/>
                </a:solidFill>
              </a:rPr>
              <a:t>Requirements specification</a:t>
            </a:r>
          </a:p>
        </p:txBody>
      </p:sp>
      <p:sp>
        <p:nvSpPr>
          <p:cNvPr id="737" name="Set of features + non-functional requirements…"/>
          <p:cNvSpPr txBox="1">
            <a:spLocks noGrp="1"/>
          </p:cNvSpPr>
          <p:nvPr>
            <p:ph type="body" idx="1"/>
          </p:nvPr>
        </p:nvSpPr>
        <p:spPr>
          <a:xfrm>
            <a:off x="1270000" y="2488208"/>
            <a:ext cx="10464800" cy="5715001"/>
          </a:xfrm>
          <a:prstGeom prst="rect">
            <a:avLst/>
          </a:prstGeom>
        </p:spPr>
        <p:txBody>
          <a:bodyPr/>
          <a:lstStyle/>
          <a:p>
            <a:r>
              <a:rPr>
                <a:solidFill>
                  <a:schemeClr val="bg1"/>
                </a:solidFill>
              </a:rPr>
              <a:t>Set of features + non-functional requirements </a:t>
            </a:r>
          </a:p>
          <a:p>
            <a:r>
              <a:rPr>
                <a:solidFill>
                  <a:schemeClr val="bg1"/>
                </a:solidFill>
              </a:rPr>
              <a:t>Each feature has</a:t>
            </a:r>
          </a:p>
          <a:p>
            <a:pPr lvl="1"/>
            <a:r>
              <a:rPr>
                <a:solidFill>
                  <a:schemeClr val="bg1"/>
                </a:solidFill>
              </a:rPr>
              <a:t>a set of user interface scenarios </a:t>
            </a:r>
          </a:p>
          <a:p>
            <a:pPr lvl="1"/>
            <a:r>
              <a:rPr>
                <a:solidFill>
                  <a:schemeClr val="bg1"/>
                </a:solidFill>
              </a:rPr>
              <a:t>a set of service scenarios (mainly in case of server API exposure)</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39" name="Image" descr="Image"/>
          <p:cNvPicPr>
            <a:picLocks noChangeAspect="1"/>
          </p:cNvPicPr>
          <p:nvPr/>
        </p:nvPicPr>
        <p:blipFill>
          <a:blip r:embed="rId2">
            <a:extLst/>
          </a:blip>
          <a:stretch>
            <a:fillRect/>
          </a:stretch>
        </p:blipFill>
        <p:spPr>
          <a:xfrm>
            <a:off x="386742" y="385746"/>
            <a:ext cx="12231315" cy="8982108"/>
          </a:xfrm>
          <a:prstGeom prst="rect">
            <a:avLst/>
          </a:prstGeom>
          <a:ln w="12700">
            <a:miter lim="400000"/>
          </a:ln>
        </p:spPr>
      </p:pic>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41" name="Practices"/>
          <p:cNvSpPr txBox="1">
            <a:spLocks noGrp="1"/>
          </p:cNvSpPr>
          <p:nvPr>
            <p:ph type="title"/>
          </p:nvPr>
        </p:nvSpPr>
        <p:spPr>
          <a:prstGeom prst="rect">
            <a:avLst/>
          </a:prstGeom>
        </p:spPr>
        <p:txBody>
          <a:bodyPr/>
          <a:lstStyle/>
          <a:p>
            <a:r>
              <a:rPr>
                <a:solidFill>
                  <a:schemeClr val="bg1"/>
                </a:solidFill>
              </a:rPr>
              <a:t>Practices</a:t>
            </a: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43" name="This typically does not contain enough information for development…"/>
          <p:cNvSpPr txBox="1">
            <a:spLocks noGrp="1"/>
          </p:cNvSpPr>
          <p:nvPr>
            <p:ph type="title"/>
          </p:nvPr>
        </p:nvSpPr>
        <p:spPr>
          <a:xfrm>
            <a:off x="1270000" y="254000"/>
            <a:ext cx="10464800" cy="9077539"/>
          </a:xfrm>
          <a:prstGeom prst="rect">
            <a:avLst/>
          </a:prstGeom>
        </p:spPr>
        <p:txBody>
          <a:bodyPr/>
          <a:lstStyle/>
          <a:p>
            <a:pPr>
              <a:defRPr sz="7200"/>
            </a:pPr>
            <a:r>
              <a:rPr>
                <a:solidFill>
                  <a:schemeClr val="bg1"/>
                </a:solidFill>
              </a:rPr>
              <a:t>This typically does not contain enough information for development</a:t>
            </a:r>
          </a:p>
          <a:p>
            <a:pPr>
              <a:defRPr sz="7200"/>
            </a:pPr>
            <a:endParaRPr>
              <a:solidFill>
                <a:schemeClr val="bg1"/>
              </a:solidFill>
            </a:endParaRPr>
          </a:p>
          <a:p>
            <a:pPr>
              <a:defRPr sz="7200"/>
            </a:pPr>
            <a:r>
              <a:rPr>
                <a:solidFill>
                  <a:schemeClr val="bg1"/>
                </a:solidFill>
              </a:rPr>
              <a:t>Assumes further interaction with stakeholders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7" name="Obtaining and documenting answers are essential for…"/>
          <p:cNvSpPr txBox="1">
            <a:spLocks noGrp="1"/>
          </p:cNvSpPr>
          <p:nvPr>
            <p:ph type="title"/>
          </p:nvPr>
        </p:nvSpPr>
        <p:spPr>
          <a:xfrm>
            <a:off x="1270000" y="254000"/>
            <a:ext cx="10464800" cy="3804312"/>
          </a:xfrm>
          <a:prstGeom prst="rect">
            <a:avLst/>
          </a:prstGeom>
        </p:spPr>
        <p:txBody>
          <a:bodyPr/>
          <a:lstStyle/>
          <a:p>
            <a:r>
              <a:rPr>
                <a:solidFill>
                  <a:schemeClr val="bg1"/>
                </a:solidFill>
              </a:rPr>
              <a:t>Obtaining and documenting answers are essential for…</a:t>
            </a:r>
          </a:p>
        </p:txBody>
      </p:sp>
      <p:sp>
        <p:nvSpPr>
          <p:cNvPr id="268" name="validating requirements: making sure we capture the requirements of the desired system (build the right system)…"/>
          <p:cNvSpPr txBox="1">
            <a:spLocks noGrp="1"/>
          </p:cNvSpPr>
          <p:nvPr>
            <p:ph type="body" idx="1"/>
          </p:nvPr>
        </p:nvSpPr>
        <p:spPr>
          <a:xfrm>
            <a:off x="1270000" y="3990243"/>
            <a:ext cx="10464800" cy="5715001"/>
          </a:xfrm>
          <a:prstGeom prst="rect">
            <a:avLst/>
          </a:prstGeom>
        </p:spPr>
        <p:txBody>
          <a:bodyPr/>
          <a:lstStyle/>
          <a:p>
            <a:r>
              <a:rPr>
                <a:solidFill>
                  <a:schemeClr val="bg1"/>
                </a:solidFill>
              </a:rPr>
              <a:t>validating requirements</a:t>
            </a:r>
            <a:r>
              <a:rPr>
                <a:solidFill>
                  <a:schemeClr val="bg1"/>
                </a:solidFill>
              </a:rPr>
              <a:t>: making sure we capture the requirements of the desired system (build the right system)</a:t>
            </a:r>
          </a:p>
          <a:p>
            <a:r>
              <a:rPr>
                <a:solidFill>
                  <a:schemeClr val="bg1"/>
                </a:solidFill>
              </a:rPr>
              <a:t>verifying requirements</a:t>
            </a:r>
            <a:r>
              <a:rPr>
                <a:solidFill>
                  <a:schemeClr val="bg1"/>
                </a:solidFill>
              </a:rPr>
              <a:t>: making sure the created system conforms to the specified requirements (build the system right)</a:t>
            </a:r>
          </a:p>
        </p:txBody>
      </p:sp>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45" name="Do not focus on trivial usage scenarios"/>
          <p:cNvSpPr txBox="1">
            <a:spLocks noGrp="1"/>
          </p:cNvSpPr>
          <p:nvPr>
            <p:ph type="title"/>
          </p:nvPr>
        </p:nvSpPr>
        <p:spPr>
          <a:xfrm>
            <a:off x="1270000" y="254000"/>
            <a:ext cx="10464800" cy="2720646"/>
          </a:xfrm>
          <a:prstGeom prst="rect">
            <a:avLst/>
          </a:prstGeom>
        </p:spPr>
        <p:txBody>
          <a:bodyPr/>
          <a:lstStyle/>
          <a:p>
            <a:pPr lvl="1"/>
            <a:r>
              <a:rPr>
                <a:solidFill>
                  <a:schemeClr val="bg1"/>
                </a:solidFill>
              </a:rPr>
              <a:t>Do not focus on trivial usage scenarios</a:t>
            </a:r>
          </a:p>
        </p:txBody>
      </p:sp>
      <p:sp>
        <p:nvSpPr>
          <p:cNvPr id="746" name="Focus on more relevant (for both the stakeholders and the project) and complicated…"/>
          <p:cNvSpPr txBox="1">
            <a:spLocks noGrp="1"/>
          </p:cNvSpPr>
          <p:nvPr>
            <p:ph type="body" idx="1"/>
          </p:nvPr>
        </p:nvSpPr>
        <p:spPr>
          <a:xfrm>
            <a:off x="1270000" y="3084454"/>
            <a:ext cx="10464800" cy="5715001"/>
          </a:xfrm>
          <a:prstGeom prst="rect">
            <a:avLst/>
          </a:prstGeom>
        </p:spPr>
        <p:txBody>
          <a:bodyPr/>
          <a:lstStyle/>
          <a:p>
            <a:r>
              <a:rPr>
                <a:solidFill>
                  <a:schemeClr val="bg1"/>
                </a:solidFill>
              </a:rPr>
              <a:t>Focus on more relevant (for both the stakeholders and the project) and complicated </a:t>
            </a:r>
          </a:p>
          <a:p>
            <a:pPr lvl="1">
              <a:lnSpc>
                <a:spcPct val="70000"/>
              </a:lnSpc>
              <a:buSzPct val="154000"/>
              <a:defRPr sz="3800"/>
            </a:pPr>
            <a:r>
              <a:rPr>
                <a:solidFill>
                  <a:schemeClr val="bg1"/>
                </a:solidFill>
              </a:rPr>
              <a:t>requirements, rules, </a:t>
            </a:r>
          </a:p>
          <a:p>
            <a:pPr lvl="1">
              <a:lnSpc>
                <a:spcPct val="70000"/>
              </a:lnSpc>
              <a:buSzPct val="154000"/>
              <a:defRPr sz="3800"/>
            </a:pPr>
            <a:r>
              <a:rPr>
                <a:solidFill>
                  <a:schemeClr val="bg1"/>
                </a:solidFill>
              </a:rPr>
              <a:t>constraints, event sequences, </a:t>
            </a:r>
          </a:p>
          <a:p>
            <a:pPr lvl="1">
              <a:lnSpc>
                <a:spcPct val="70000"/>
              </a:lnSpc>
              <a:defRPr sz="3800"/>
            </a:pPr>
            <a:r>
              <a:rPr>
                <a:solidFill>
                  <a:schemeClr val="bg1"/>
                </a:solidFill>
              </a:rPr>
              <a:t>cases, etc.</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48" name="You won’t have time to specify scenarios covering all functionality that should be implemented…"/>
          <p:cNvSpPr txBox="1">
            <a:spLocks noGrp="1"/>
          </p:cNvSpPr>
          <p:nvPr>
            <p:ph type="title"/>
          </p:nvPr>
        </p:nvSpPr>
        <p:spPr>
          <a:xfrm>
            <a:off x="1136021" y="573593"/>
            <a:ext cx="10464801" cy="8606414"/>
          </a:xfrm>
          <a:prstGeom prst="rect">
            <a:avLst/>
          </a:prstGeom>
        </p:spPr>
        <p:txBody>
          <a:bodyPr/>
          <a:lstStyle/>
          <a:p>
            <a:pPr>
              <a:defRPr sz="7100"/>
            </a:pPr>
            <a:r>
              <a:rPr>
                <a:solidFill>
                  <a:schemeClr val="bg1"/>
                </a:solidFill>
              </a:rPr>
              <a:t>You won’t have </a:t>
            </a:r>
            <a:r>
              <a:rPr>
                <a:solidFill>
                  <a:schemeClr val="bg1"/>
                </a:solidFill>
              </a:rPr>
              <a:t>time</a:t>
            </a:r>
            <a:r>
              <a:rPr>
                <a:solidFill>
                  <a:schemeClr val="bg1"/>
                </a:solidFill>
              </a:rPr>
              <a:t> to specify scenarios covering all functionality that should be implemented</a:t>
            </a:r>
          </a:p>
          <a:p>
            <a:pPr>
              <a:defRPr sz="7100"/>
            </a:pPr>
            <a:endParaRPr>
              <a:solidFill>
                <a:schemeClr val="bg1"/>
              </a:solidFill>
            </a:endParaRPr>
          </a:p>
          <a:p>
            <a:pPr>
              <a:defRPr sz="7100"/>
            </a:pPr>
            <a:r>
              <a:rPr>
                <a:solidFill>
                  <a:schemeClr val="bg1"/>
                </a:solidFill>
              </a:rPr>
              <a:t>So invest your </a:t>
            </a:r>
            <a:r>
              <a:rPr>
                <a:solidFill>
                  <a:schemeClr val="bg1"/>
                </a:solidFill>
              </a:rPr>
              <a:t>time</a:t>
            </a:r>
            <a:r>
              <a:rPr>
                <a:solidFill>
                  <a:schemeClr val="bg1"/>
                </a:solidFill>
              </a:rPr>
              <a:t> on scenarios that are relevant to test</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50" name="So how many, and which, scenarios?"/>
          <p:cNvSpPr txBox="1">
            <a:spLocks noGrp="1"/>
          </p:cNvSpPr>
          <p:nvPr>
            <p:ph type="title"/>
          </p:nvPr>
        </p:nvSpPr>
        <p:spPr>
          <a:prstGeom prst="rect">
            <a:avLst/>
          </a:prstGeom>
        </p:spPr>
        <p:txBody>
          <a:bodyPr/>
          <a:lstStyle/>
          <a:p>
            <a:r>
              <a:rPr>
                <a:solidFill>
                  <a:schemeClr val="bg1"/>
                </a:solidFill>
              </a:rPr>
              <a:t>So how many, and which, scenarios?</a:t>
            </a:r>
          </a:p>
        </p:txBody>
      </p:sp>
      <p:sp>
        <p:nvSpPr>
          <p:cNvPr id="751" name="Aim for coverage of more relevant scenarios…"/>
          <p:cNvSpPr txBox="1">
            <a:spLocks noGrp="1"/>
          </p:cNvSpPr>
          <p:nvPr>
            <p:ph type="body" idx="1"/>
          </p:nvPr>
        </p:nvSpPr>
        <p:spPr>
          <a:xfrm>
            <a:off x="1270000" y="3329382"/>
            <a:ext cx="10464800" cy="5715001"/>
          </a:xfrm>
          <a:prstGeom prst="rect">
            <a:avLst/>
          </a:prstGeom>
        </p:spPr>
        <p:txBody>
          <a:bodyPr/>
          <a:lstStyle/>
          <a:p>
            <a:r>
              <a:rPr>
                <a:solidFill>
                  <a:schemeClr val="bg1"/>
                </a:solidFill>
              </a:rPr>
              <a:t>Aim for </a:t>
            </a:r>
            <a:r>
              <a:rPr>
                <a:solidFill>
                  <a:schemeClr val="bg1"/>
                </a:solidFill>
              </a:rPr>
              <a:t>coverage</a:t>
            </a:r>
            <a:r>
              <a:rPr>
                <a:solidFill>
                  <a:schemeClr val="bg1"/>
                </a:solidFill>
              </a:rPr>
              <a:t> of more </a:t>
            </a:r>
            <a:r>
              <a:rPr>
                <a:solidFill>
                  <a:schemeClr val="bg1"/>
                </a:solidFill>
              </a:rPr>
              <a:t>relevant</a:t>
            </a:r>
            <a:r>
              <a:rPr>
                <a:solidFill>
                  <a:schemeClr val="bg1"/>
                </a:solidFill>
              </a:rPr>
              <a:t> scenarios</a:t>
            </a:r>
          </a:p>
          <a:p>
            <a:r>
              <a:rPr>
                <a:solidFill>
                  <a:schemeClr val="bg1"/>
                </a:solidFill>
              </a:rPr>
              <a:t>A few basic scenarios for </a:t>
            </a:r>
            <a:r>
              <a:rPr>
                <a:solidFill>
                  <a:schemeClr val="bg1"/>
                </a:solidFill>
              </a:rPr>
              <a:t>smoke tests</a:t>
            </a:r>
          </a:p>
          <a:p>
            <a:r>
              <a:rPr>
                <a:solidFill>
                  <a:schemeClr val="bg1"/>
                </a:solidFill>
              </a:rPr>
              <a:t>Aim for </a:t>
            </a:r>
            <a:r>
              <a:rPr>
                <a:solidFill>
                  <a:schemeClr val="bg1"/>
                </a:solidFill>
              </a:rPr>
              <a:t>consistency</a:t>
            </a:r>
            <a:r>
              <a:rPr>
                <a:solidFill>
                  <a:schemeClr val="bg1"/>
                </a:solidFill>
              </a:rPr>
              <a:t> </a:t>
            </a:r>
          </a:p>
          <a:p>
            <a:r>
              <a:rPr>
                <a:solidFill>
                  <a:schemeClr val="bg1"/>
                </a:solidFill>
              </a:rPr>
              <a:t>Completeness</a:t>
            </a:r>
            <a:r>
              <a:rPr>
                <a:solidFill>
                  <a:schemeClr val="bg1"/>
                </a:solidFill>
              </a:rPr>
              <a:t> is hard, often impossible</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53" name="SMART scenarios (and features/user stories)"/>
          <p:cNvSpPr txBox="1">
            <a:spLocks noGrp="1"/>
          </p:cNvSpPr>
          <p:nvPr>
            <p:ph type="title"/>
          </p:nvPr>
        </p:nvSpPr>
        <p:spPr>
          <a:prstGeom prst="rect">
            <a:avLst/>
          </a:prstGeom>
        </p:spPr>
        <p:txBody>
          <a:bodyPr/>
          <a:lstStyle/>
          <a:p>
            <a:r>
              <a:rPr>
                <a:solidFill>
                  <a:schemeClr val="bg1"/>
                </a:solidFill>
              </a:rPr>
              <a:t>SMART</a:t>
            </a:r>
            <a:r>
              <a:rPr>
                <a:solidFill>
                  <a:schemeClr val="bg1"/>
                </a:solidFill>
              </a:rPr>
              <a:t> scenarios (and features/user stories)</a:t>
            </a:r>
          </a:p>
        </p:txBody>
      </p:sp>
      <p:sp>
        <p:nvSpPr>
          <p:cNvPr id="754" name="Specific…"/>
          <p:cNvSpPr txBox="1">
            <a:spLocks noGrp="1"/>
          </p:cNvSpPr>
          <p:nvPr>
            <p:ph type="body" idx="1"/>
          </p:nvPr>
        </p:nvSpPr>
        <p:spPr>
          <a:xfrm>
            <a:off x="1270000" y="3052466"/>
            <a:ext cx="10464800" cy="5715001"/>
          </a:xfrm>
          <a:prstGeom prst="rect">
            <a:avLst/>
          </a:prstGeom>
        </p:spPr>
        <p:txBody>
          <a:bodyPr/>
          <a:lstStyle/>
          <a:p>
            <a:pPr marL="0" lvl="1" indent="800100">
              <a:buSzTx/>
              <a:buNone/>
            </a:pPr>
            <a:r>
              <a:rPr>
                <a:solidFill>
                  <a:schemeClr val="bg1"/>
                </a:solidFill>
              </a:rPr>
              <a:t>S</a:t>
            </a:r>
            <a:r>
              <a:rPr>
                <a:solidFill>
                  <a:schemeClr val="bg1"/>
                </a:solidFill>
              </a:rPr>
              <a:t>pecific </a:t>
            </a:r>
          </a:p>
          <a:p>
            <a:pPr marL="0" lvl="1" indent="800100">
              <a:buSzTx/>
              <a:buNone/>
            </a:pPr>
            <a:r>
              <a:rPr>
                <a:solidFill>
                  <a:schemeClr val="bg1"/>
                </a:solidFill>
              </a:rPr>
              <a:t>M</a:t>
            </a:r>
            <a:r>
              <a:rPr>
                <a:solidFill>
                  <a:schemeClr val="bg1"/>
                </a:solidFill>
              </a:rPr>
              <a:t>easurable (testable) </a:t>
            </a:r>
          </a:p>
          <a:p>
            <a:pPr marL="0" lvl="1" indent="800100">
              <a:buSzTx/>
              <a:buNone/>
            </a:pPr>
            <a:r>
              <a:rPr>
                <a:solidFill>
                  <a:schemeClr val="bg1"/>
                </a:solidFill>
              </a:rPr>
              <a:t>A</a:t>
            </a:r>
            <a:r>
              <a:rPr>
                <a:solidFill>
                  <a:schemeClr val="bg1"/>
                </a:solidFill>
              </a:rPr>
              <a:t>chievable (feasible) </a:t>
            </a:r>
          </a:p>
          <a:p>
            <a:pPr marL="0" lvl="1" indent="800100">
              <a:buSzTx/>
              <a:buNone/>
            </a:pPr>
            <a:r>
              <a:rPr>
                <a:solidFill>
                  <a:schemeClr val="bg1"/>
                </a:solidFill>
              </a:rPr>
              <a:t>R</a:t>
            </a:r>
            <a:r>
              <a:rPr>
                <a:solidFill>
                  <a:schemeClr val="bg1"/>
                </a:solidFill>
              </a:rPr>
              <a:t>elevant </a:t>
            </a:r>
          </a:p>
          <a:p>
            <a:pPr marL="0" lvl="1" indent="800100">
              <a:buSzTx/>
              <a:buNone/>
            </a:pPr>
            <a:r>
              <a:rPr>
                <a:solidFill>
                  <a:schemeClr val="bg1"/>
                </a:solidFill>
              </a:rPr>
              <a:t>T</a:t>
            </a:r>
            <a:r>
              <a:rPr>
                <a:solidFill>
                  <a:schemeClr val="bg1"/>
                </a:solidFill>
              </a:rPr>
              <a:t>imeboxed (cost/schedule)</a:t>
            </a:r>
          </a:p>
        </p:txBody>
      </p:sp>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56" name="Scenarios focus on functional requirements"/>
          <p:cNvSpPr txBox="1">
            <a:spLocks noGrp="1"/>
          </p:cNvSpPr>
          <p:nvPr>
            <p:ph type="title"/>
          </p:nvPr>
        </p:nvSpPr>
        <p:spPr>
          <a:prstGeom prst="rect">
            <a:avLst/>
          </a:prstGeom>
        </p:spPr>
        <p:txBody>
          <a:bodyPr/>
          <a:lstStyle/>
          <a:p>
            <a:r>
              <a:rPr>
                <a:solidFill>
                  <a:schemeClr val="bg1"/>
                </a:solidFill>
              </a:rPr>
              <a:t>Scenarios focus on functional requirements</a:t>
            </a:r>
          </a:p>
        </p:txBody>
      </p:sp>
      <p:sp>
        <p:nvSpPr>
          <p:cNvPr id="757" name="Robustness is often hard…"/>
          <p:cNvSpPr txBox="1">
            <a:spLocks noGrp="1"/>
          </p:cNvSpPr>
          <p:nvPr>
            <p:ph type="body" idx="1"/>
          </p:nvPr>
        </p:nvSpPr>
        <p:spPr>
          <a:xfrm>
            <a:off x="1270000" y="2892183"/>
            <a:ext cx="10464800" cy="6368940"/>
          </a:xfrm>
          <a:prstGeom prst="rect">
            <a:avLst/>
          </a:prstGeom>
        </p:spPr>
        <p:txBody>
          <a:bodyPr/>
          <a:lstStyle/>
          <a:p>
            <a:r>
              <a:rPr>
                <a:solidFill>
                  <a:schemeClr val="bg1"/>
                </a:solidFill>
              </a:rPr>
              <a:t>Robustness is often hard </a:t>
            </a:r>
          </a:p>
          <a:p>
            <a:pPr marL="0" lvl="7" indent="1600200">
              <a:spcBef>
                <a:spcPts val="0"/>
              </a:spcBef>
              <a:buSzTx/>
              <a:buNone/>
            </a:pPr>
            <a:r>
              <a:rPr>
                <a:solidFill>
                  <a:schemeClr val="bg1"/>
                </a:solidFill>
              </a:rPr>
              <a:t>When</a:t>
            </a:r>
            <a:r>
              <a:rPr>
                <a:solidFill>
                  <a:schemeClr val="bg1"/>
                </a:solidFill>
              </a:rPr>
              <a:t> … </a:t>
            </a:r>
          </a:p>
          <a:p>
            <a:pPr marL="0" lvl="7" indent="1600200">
              <a:spcBef>
                <a:spcPts val="0"/>
              </a:spcBef>
              <a:buSzTx/>
              <a:buNone/>
            </a:pPr>
            <a:r>
              <a:rPr>
                <a:solidFill>
                  <a:schemeClr val="bg1"/>
                </a:solidFill>
              </a:rPr>
              <a:t>And</a:t>
            </a:r>
            <a:r>
              <a:rPr>
                <a:solidFill>
                  <a:schemeClr val="bg1"/>
                </a:solidFill>
              </a:rPr>
              <a:t> there is a connection error … </a:t>
            </a:r>
          </a:p>
          <a:p>
            <a:pPr marL="0" lvl="7" indent="1600200">
              <a:spcBef>
                <a:spcPts val="0"/>
              </a:spcBef>
              <a:buSzTx/>
              <a:buNone/>
            </a:pPr>
            <a:r>
              <a:rPr>
                <a:solidFill>
                  <a:schemeClr val="bg1"/>
                </a:solidFill>
              </a:rPr>
              <a:t>Then …</a:t>
            </a:r>
          </a:p>
          <a:p>
            <a:r>
              <a:rPr>
                <a:solidFill>
                  <a:schemeClr val="bg1"/>
                </a:solidFill>
              </a:rPr>
              <a:t>Performance (with precision) too </a:t>
            </a:r>
          </a:p>
          <a:p>
            <a:pPr marL="0" lvl="7" indent="1600200">
              <a:spcBef>
                <a:spcPts val="0"/>
              </a:spcBef>
              <a:buSzTx/>
              <a:buNone/>
            </a:pPr>
            <a:r>
              <a:rPr>
                <a:solidFill>
                  <a:schemeClr val="bg1"/>
                </a:solidFill>
              </a:rPr>
              <a:t>When</a:t>
            </a:r>
            <a:r>
              <a:rPr>
                <a:solidFill>
                  <a:schemeClr val="bg1"/>
                </a:solidFill>
              </a:rPr>
              <a:t> … </a:t>
            </a:r>
          </a:p>
          <a:p>
            <a:pPr marL="0" lvl="7" indent="1600200">
              <a:spcBef>
                <a:spcPts val="0"/>
              </a:spcBef>
              <a:buSzTx/>
              <a:buNone/>
            </a:pPr>
            <a:r>
              <a:rPr>
                <a:solidFill>
                  <a:schemeClr val="bg1"/>
                </a:solidFill>
              </a:rPr>
              <a:t>Then … shows the average "9.3" in less  </a:t>
            </a:r>
          </a:p>
          <a:p>
            <a:pPr marL="0" lvl="7" indent="1600200">
              <a:spcBef>
                <a:spcPts val="0"/>
              </a:spcBef>
              <a:buSzTx/>
              <a:buNone/>
            </a:pPr>
            <a:r>
              <a:rPr>
                <a:solidFill>
                  <a:schemeClr val="bg1"/>
                </a:solidFill>
              </a:rPr>
              <a:t>         than "1" second</a:t>
            </a:r>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59" name="It’s also difficult to capture concurrency situations…"/>
          <p:cNvSpPr txBox="1">
            <a:spLocks noGrp="1"/>
          </p:cNvSpPr>
          <p:nvPr>
            <p:ph type="body" idx="1"/>
          </p:nvPr>
        </p:nvSpPr>
        <p:spPr>
          <a:xfrm>
            <a:off x="1270000" y="422219"/>
            <a:ext cx="10464800" cy="8774215"/>
          </a:xfrm>
          <a:prstGeom prst="rect">
            <a:avLst/>
          </a:prstGeom>
        </p:spPr>
        <p:txBody>
          <a:bodyPr/>
          <a:lstStyle/>
          <a:p>
            <a:r>
              <a:rPr>
                <a:solidFill>
                  <a:schemeClr val="bg1"/>
                </a:solidFill>
              </a:rPr>
              <a:t>It’s also difficult to capture concurrency situations</a:t>
            </a:r>
          </a:p>
          <a:p>
            <a:pPr marL="0" lvl="7" indent="1600200">
              <a:spcBef>
                <a:spcPts val="0"/>
              </a:spcBef>
              <a:buSzTx/>
              <a:buNone/>
            </a:pPr>
            <a:r>
              <a:rPr>
                <a:solidFill>
                  <a:schemeClr val="bg1"/>
                </a:solidFill>
              </a:rPr>
              <a:t>When</a:t>
            </a:r>
            <a:r>
              <a:rPr>
                <a:solidFill>
                  <a:schemeClr val="bg1"/>
                </a:solidFill>
              </a:rPr>
              <a:t> two users try to simultaneously   </a:t>
            </a:r>
          </a:p>
          <a:p>
            <a:pPr marL="0" lvl="7" indent="1600200">
              <a:spcBef>
                <a:spcPts val="0"/>
              </a:spcBef>
              <a:buSzTx/>
              <a:buNone/>
            </a:pPr>
            <a:r>
              <a:rPr>
                <a:solidFill>
                  <a:schemeClr val="bg1"/>
                </a:solidFill>
              </a:rPr>
              <a:t>          add "John" to the system… </a:t>
            </a:r>
          </a:p>
          <a:p>
            <a:pPr marL="0" lvl="7" indent="1600200">
              <a:spcBef>
                <a:spcPts val="0"/>
              </a:spcBef>
              <a:buSzTx/>
              <a:buNone/>
            </a:pPr>
            <a:r>
              <a:rPr>
                <a:solidFill>
                  <a:schemeClr val="bg1"/>
                </a:solidFill>
              </a:rPr>
              <a:t>Then </a:t>
            </a:r>
            <a:r>
              <a:rPr>
                <a:solidFill>
                  <a:schemeClr val="bg1"/>
                </a:solidFill>
              </a:rPr>
              <a:t>… </a:t>
            </a:r>
          </a:p>
          <a:p>
            <a:r>
              <a:rPr>
                <a:solidFill>
                  <a:schemeClr val="bg1"/>
                </a:solidFill>
              </a:rPr>
              <a:t>But it is easy to specify either positive or negative constraints</a:t>
            </a:r>
          </a:p>
          <a:p>
            <a:pPr marL="0" lvl="7" indent="1600200">
              <a:spcBef>
                <a:spcPts val="0"/>
              </a:spcBef>
              <a:buSzTx/>
              <a:buNone/>
            </a:pPr>
            <a:r>
              <a:rPr>
                <a:solidFill>
                  <a:schemeClr val="bg1"/>
                </a:solidFill>
              </a:rPr>
              <a:t>When</a:t>
            </a:r>
            <a:r>
              <a:rPr>
                <a:solidFill>
                  <a:schemeClr val="bg1"/>
                </a:solidFill>
              </a:rPr>
              <a:t> …</a:t>
            </a:r>
          </a:p>
          <a:p>
            <a:pPr marL="0" lvl="7" indent="1600200">
              <a:spcBef>
                <a:spcPts val="0"/>
              </a:spcBef>
              <a:buSzTx/>
              <a:buNone/>
            </a:pPr>
            <a:r>
              <a:rPr>
                <a:solidFill>
                  <a:schemeClr val="bg1"/>
                </a:solidFill>
              </a:rPr>
              <a:t>Then</a:t>
            </a:r>
            <a:r>
              <a:rPr>
                <a:solidFill>
                  <a:schemeClr val="bg1"/>
                </a:solidFill>
              </a:rPr>
              <a:t> the system should not … </a:t>
            </a:r>
          </a:p>
          <a:p>
            <a:pPr marL="0" lvl="7" indent="1600200">
              <a:spcBef>
                <a:spcPts val="0"/>
              </a:spcBef>
              <a:buSzTx/>
              <a:buNone/>
            </a:pPr>
            <a:r>
              <a:rPr>
                <a:solidFill>
                  <a:schemeClr val="bg1"/>
                </a:solidFill>
              </a:rPr>
              <a:t>And the system should …</a:t>
            </a:r>
          </a:p>
          <a:p>
            <a:pPr marL="0" lvl="4" indent="914400">
              <a:buSzTx/>
              <a:buNone/>
            </a:pPr>
            <a:r>
              <a:rPr>
                <a:solidFill>
                  <a:schemeClr val="bg1"/>
                </a:solidFill>
              </a:rPr>
              <a:t>no matter if this is in success or failure scenario</a:t>
            </a:r>
          </a:p>
        </p:txBody>
      </p:sp>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1"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762"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763"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5" name="Which kinds of errors are often found in scenario specifications?"/>
          <p:cNvSpPr txBox="1">
            <a:spLocks noGrp="1"/>
          </p:cNvSpPr>
          <p:nvPr>
            <p:ph type="title"/>
          </p:nvPr>
        </p:nvSpPr>
        <p:spPr>
          <a:prstGeom prst="rect">
            <a:avLst/>
          </a:prstGeom>
        </p:spPr>
        <p:txBody>
          <a:bodyPr/>
          <a:lstStyle/>
          <a:p>
            <a:r>
              <a:rPr>
                <a:solidFill>
                  <a:schemeClr val="bg1"/>
                </a:solidFill>
              </a:rPr>
              <a:t>Which kinds of errors are often found in scenario specifications?</a:t>
            </a:r>
          </a:p>
        </p:txBody>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7" name="Examples of common basic problems with scenarios"/>
          <p:cNvSpPr txBox="1">
            <a:spLocks noGrp="1"/>
          </p:cNvSpPr>
          <p:nvPr>
            <p:ph type="title"/>
          </p:nvPr>
        </p:nvSpPr>
        <p:spPr>
          <a:prstGeom prst="rect">
            <a:avLst/>
          </a:prstGeom>
        </p:spPr>
        <p:txBody>
          <a:bodyPr/>
          <a:lstStyle/>
          <a:p>
            <a:r>
              <a:rPr>
                <a:solidFill>
                  <a:schemeClr val="bg1"/>
                </a:solidFill>
              </a:rPr>
              <a:t>Examples of common basic problems with scenarios</a:t>
            </a:r>
          </a:p>
        </p:txBody>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9" name="What is wrong here?"/>
          <p:cNvSpPr txBox="1">
            <a:spLocks noGrp="1"/>
          </p:cNvSpPr>
          <p:nvPr>
            <p:ph type="title"/>
          </p:nvPr>
        </p:nvSpPr>
        <p:spPr>
          <a:prstGeom prst="rect">
            <a:avLst/>
          </a:prstGeom>
        </p:spPr>
        <p:txBody>
          <a:bodyPr/>
          <a:lstStyle/>
          <a:p>
            <a:r>
              <a:rPr>
                <a:solidFill>
                  <a:schemeClr val="bg1"/>
                </a:solidFill>
              </a:rPr>
              <a:t>What is wrong here?</a:t>
            </a:r>
          </a:p>
        </p:txBody>
      </p:sp>
      <p:sp>
        <p:nvSpPr>
          <p:cNvPr id="770" name="Scenario: Adicionar Atleta novo web…"/>
          <p:cNvSpPr txBox="1"/>
          <p:nvPr/>
        </p:nvSpPr>
        <p:spPr>
          <a:xfrm>
            <a:off x="540605" y="3041160"/>
            <a:ext cx="11923589" cy="570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FFDA9"/>
                </a:solidFill>
              </a:rPr>
              <a:t>Scenario</a:t>
            </a:r>
            <a:r>
              <a:t>: Adicionar Atleta novo web</a:t>
            </a:r>
          </a:p>
          <a:p>
            <a:pPr algn="l"/>
            <a:r>
              <a:t>    </a:t>
            </a:r>
            <a:r>
              <a:rPr>
                <a:solidFill>
                  <a:srgbClr val="FFFDA9"/>
                </a:solidFill>
              </a:rPr>
              <a:t>Given</a:t>
            </a:r>
            <a:r>
              <a:t> estou no menu de Atletas</a:t>
            </a:r>
          </a:p>
          <a:p>
            <a:pPr algn="l"/>
            <a:r>
              <a:t>     </a:t>
            </a:r>
            <a:r>
              <a:rPr>
                <a:solidFill>
                  <a:srgbClr val="FFFDA9"/>
                </a:solidFill>
              </a:rPr>
              <a:t>When</a:t>
            </a:r>
            <a:r>
              <a:t> eu seleciono a opcao "Adicionar"</a:t>
            </a:r>
          </a:p>
          <a:p>
            <a:pPr algn="l"/>
            <a:r>
              <a:t>     </a:t>
            </a:r>
            <a:r>
              <a:rPr>
                <a:solidFill>
                  <a:srgbClr val="FFFDA9"/>
                </a:solidFill>
              </a:rPr>
              <a:t>And</a:t>
            </a:r>
            <a:r>
              <a:t> eu preencho os dados do atleta</a:t>
            </a:r>
          </a:p>
          <a:p>
            <a:pPr algn="l"/>
            <a:r>
              <a:t>     </a:t>
            </a:r>
            <a:r>
              <a:rPr>
                <a:solidFill>
                  <a:srgbClr val="FFFDA9"/>
                </a:solidFill>
              </a:rPr>
              <a:t>And</a:t>
            </a:r>
            <a:r>
              <a:t> o atleta nao esta armazenado no sistema</a:t>
            </a:r>
          </a:p>
          <a:p>
            <a:pPr algn="l"/>
            <a:r>
              <a:t>     </a:t>
            </a:r>
            <a:r>
              <a:rPr>
                <a:solidFill>
                  <a:srgbClr val="FFFDA9"/>
                </a:solidFill>
              </a:rPr>
              <a:t>And</a:t>
            </a:r>
            <a:r>
              <a:t> eu seleciono a opcao "Cadastrar"</a:t>
            </a:r>
          </a:p>
          <a:p>
            <a:pPr algn="l"/>
            <a:r>
              <a:t>     </a:t>
            </a:r>
            <a:r>
              <a:rPr>
                <a:solidFill>
                  <a:srgbClr val="FFFDA9"/>
                </a:solidFill>
              </a:rPr>
              <a:t>Then</a:t>
            </a:r>
            <a:r>
              <a:t> eu posso ver uma mensagem de confirmacao</a:t>
            </a:r>
          </a:p>
          <a:p>
            <a:pPr algn="l"/>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2" name="ValidationVerification.pdf" descr="ValidationVerification.pdf"/>
          <p:cNvPicPr>
            <a:picLocks noChangeAspect="1"/>
          </p:cNvPicPr>
          <p:nvPr/>
        </p:nvPicPr>
        <p:blipFill>
          <a:blip r:embed="rId2">
            <a:extLst/>
          </a:blip>
          <a:stretch>
            <a:fillRect/>
          </a:stretch>
        </p:blipFill>
        <p:spPr>
          <a:xfrm>
            <a:off x="443031" y="1244857"/>
            <a:ext cx="12484564" cy="7875284"/>
          </a:xfrm>
          <a:prstGeom prst="rect">
            <a:avLst/>
          </a:prstGeom>
          <a:ln w="12700">
            <a:miter lim="400000"/>
          </a:ln>
        </p:spPr>
      </p:pic>
    </p:spTree>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74" name="OK now!"/>
          <p:cNvSpPr txBox="1">
            <a:spLocks noGrp="1"/>
          </p:cNvSpPr>
          <p:nvPr>
            <p:ph type="title"/>
          </p:nvPr>
        </p:nvSpPr>
        <p:spPr>
          <a:prstGeom prst="rect">
            <a:avLst/>
          </a:prstGeom>
        </p:spPr>
        <p:txBody>
          <a:bodyPr/>
          <a:lstStyle/>
          <a:p>
            <a:r>
              <a:rPr>
                <a:solidFill>
                  <a:schemeClr val="bg1"/>
                </a:solidFill>
              </a:rPr>
              <a:t>OK now!</a:t>
            </a:r>
          </a:p>
        </p:txBody>
      </p:sp>
      <p:sp>
        <p:nvSpPr>
          <p:cNvPr id="775" name="Scenario: Adicionar Atleta novo web…"/>
          <p:cNvSpPr txBox="1"/>
          <p:nvPr/>
        </p:nvSpPr>
        <p:spPr>
          <a:xfrm>
            <a:off x="540605" y="2730010"/>
            <a:ext cx="12586433" cy="632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FFDA9"/>
                </a:solidFill>
              </a:rPr>
              <a:t>Scenario</a:t>
            </a:r>
            <a:r>
              <a:t>: Adicionar Atleta novo web</a:t>
            </a:r>
          </a:p>
          <a:p>
            <a:pPr algn="l"/>
            <a:r>
              <a:t>    </a:t>
            </a:r>
            <a:r>
              <a:rPr>
                <a:solidFill>
                  <a:srgbClr val="FFFDA9"/>
                </a:solidFill>
              </a:rPr>
              <a:t>Given</a:t>
            </a:r>
            <a:r>
              <a:t> estou no menu "Atletas"</a:t>
            </a:r>
          </a:p>
          <a:p>
            <a:pPr algn="l"/>
            <a:r>
              <a:t>    </a:t>
            </a:r>
            <a:r>
              <a:rPr>
                <a:solidFill>
                  <a:srgbClr val="FFFDA9"/>
                </a:solidFill>
              </a:rPr>
              <a:t>And</a:t>
            </a:r>
            <a:r>
              <a:t> o atleta de CPF “08976898765” não aparece </a:t>
            </a:r>
          </a:p>
          <a:p>
            <a:pPr algn="l"/>
            <a:r>
              <a:t>           na lista de atletas cadastrados</a:t>
            </a:r>
          </a:p>
          <a:p>
            <a:pPr algn="l"/>
            <a:r>
              <a:t>     </a:t>
            </a:r>
            <a:r>
              <a:rPr>
                <a:solidFill>
                  <a:srgbClr val="FFFDA9"/>
                </a:solidFill>
              </a:rPr>
              <a:t>When</a:t>
            </a:r>
            <a:r>
              <a:t> eu seleciono a opcao "Adicionar"</a:t>
            </a:r>
          </a:p>
          <a:p>
            <a:pPr algn="l"/>
            <a:r>
              <a:t>     </a:t>
            </a:r>
            <a:r>
              <a:rPr>
                <a:solidFill>
                  <a:srgbClr val="FFFDA9"/>
                </a:solidFill>
              </a:rPr>
              <a:t>And</a:t>
            </a:r>
            <a:r>
              <a:t> eu tento cadastrar o atleta “João” </a:t>
            </a:r>
          </a:p>
          <a:p>
            <a:pPr algn="l"/>
            <a:r>
              <a:t>            com CPF “08976898765"</a:t>
            </a:r>
          </a:p>
          <a:p>
            <a:pPr algn="l"/>
            <a:r>
              <a:t>    </a:t>
            </a:r>
            <a:r>
              <a:rPr>
                <a:solidFill>
                  <a:srgbClr val="FFFDA9"/>
                </a:solidFill>
              </a:rPr>
              <a:t>Then</a:t>
            </a:r>
            <a:r>
              <a:t> eu posso ver uma mensagem de confirmação </a:t>
            </a:r>
          </a:p>
          <a:p>
            <a:pPr algn="l"/>
            <a:r>
              <a:t>    </a:t>
            </a:r>
            <a:r>
              <a:rPr>
                <a:solidFill>
                  <a:srgbClr val="FFFDA9"/>
                </a:solidFill>
              </a:rPr>
              <a:t>And</a:t>
            </a:r>
            <a:r>
              <a:t> eu vejo o nome “João” e CPF “08976898765” na  </a:t>
            </a:r>
          </a:p>
          <a:p>
            <a:pPr algn="l"/>
            <a:r>
              <a:t>           lista de atletas do sistema</a:t>
            </a:r>
          </a:p>
        </p:txBody>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79" name="Linking conditions with concrete values"/>
          <p:cNvSpPr txBox="1">
            <a:spLocks noGrp="1"/>
          </p:cNvSpPr>
          <p:nvPr>
            <p:ph type="title"/>
          </p:nvPr>
        </p:nvSpPr>
        <p:spPr>
          <a:xfrm>
            <a:off x="-217959" y="-28889"/>
            <a:ext cx="5018329" cy="6299488"/>
          </a:xfrm>
          <a:prstGeom prst="rect">
            <a:avLst/>
          </a:prstGeom>
        </p:spPr>
        <p:txBody>
          <a:bodyPr/>
          <a:lstStyle>
            <a:lvl1pPr>
              <a:defRPr sz="8100"/>
            </a:lvl1pPr>
          </a:lstStyle>
          <a:p>
            <a:r>
              <a:rPr>
                <a:solidFill>
                  <a:schemeClr val="bg1"/>
                </a:solidFill>
              </a:rPr>
              <a:t>Linking conditions with concrete values</a:t>
            </a:r>
          </a:p>
        </p:txBody>
      </p:sp>
      <p:sp>
        <p:nvSpPr>
          <p:cNvPr id="780" name="state…"/>
          <p:cNvSpPr/>
          <p:nvPr/>
        </p:nvSpPr>
        <p:spPr>
          <a:xfrm>
            <a:off x="4867025" y="2106947"/>
            <a:ext cx="3270750" cy="1659277"/>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500">
                <a:effectLst>
                  <a:outerShdw blurRad="38100" dist="12700" dir="5400000" rotWithShape="0">
                    <a:srgbClr val="000000">
                      <a:alpha val="50000"/>
                    </a:srgbClr>
                  </a:outerShdw>
                </a:effectLst>
              </a:defRPr>
            </a:pPr>
            <a:r>
              <a:t>state </a:t>
            </a:r>
          </a:p>
          <a:p>
            <a:pPr>
              <a:defRPr sz="3500">
                <a:effectLst>
                  <a:outerShdw blurRad="38100" dist="12700" dir="5400000" rotWithShape="0">
                    <a:srgbClr val="000000">
                      <a:alpha val="50000"/>
                    </a:srgbClr>
                  </a:outerShdw>
                </a:effectLst>
              </a:defRPr>
            </a:pPr>
            <a:r>
              <a:t>satisfying precondition</a:t>
            </a:r>
          </a:p>
        </p:txBody>
      </p:sp>
      <p:sp>
        <p:nvSpPr>
          <p:cNvPr id="781" name="new state satisfying postcondition"/>
          <p:cNvSpPr/>
          <p:nvPr/>
        </p:nvSpPr>
        <p:spPr>
          <a:xfrm>
            <a:off x="4867025" y="5857005"/>
            <a:ext cx="3270750" cy="1659276"/>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300">
                <a:effectLst>
                  <a:outerShdw blurRad="38100" dist="12700" dir="5400000" rotWithShape="0">
                    <a:srgbClr val="000000">
                      <a:alpha val="50000"/>
                    </a:srgbClr>
                  </a:outerShdw>
                </a:effectLst>
              </a:defRPr>
            </a:pPr>
            <a:r>
              <a:t>new state satisfying </a:t>
            </a:r>
            <a:r>
              <a:rPr sz="3500"/>
              <a:t>postcondition</a:t>
            </a:r>
          </a:p>
        </p:txBody>
      </p:sp>
      <p:sp>
        <p:nvSpPr>
          <p:cNvPr id="782" name="Line"/>
          <p:cNvSpPr/>
          <p:nvPr/>
        </p:nvSpPr>
        <p:spPr>
          <a:xfrm flipH="1">
            <a:off x="6488473" y="3781308"/>
            <a:ext cx="1" cy="2060612"/>
          </a:xfrm>
          <a:prstGeom prst="line">
            <a:avLst/>
          </a:prstGeom>
          <a:ln w="88900">
            <a:solidFill>
              <a:srgbClr val="FFFFFF"/>
            </a:solidFill>
            <a:miter lim="400000"/>
            <a:tailEnd type="triangle"/>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783" name="action"/>
          <p:cNvSpPr txBox="1"/>
          <p:nvPr/>
        </p:nvSpPr>
        <p:spPr>
          <a:xfrm>
            <a:off x="6820531" y="4449664"/>
            <a:ext cx="1431132"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action</a:t>
            </a:r>
          </a:p>
        </p:txBody>
      </p:sp>
      <p:sp>
        <p:nvSpPr>
          <p:cNvPr id="784" name="concrete values specified here"/>
          <p:cNvSpPr/>
          <p:nvPr/>
        </p:nvSpPr>
        <p:spPr>
          <a:xfrm>
            <a:off x="8317434" y="466730"/>
            <a:ext cx="4135243" cy="2230403"/>
          </a:xfrm>
          <a:prstGeom prst="wedgeEllipseCallout">
            <a:avLst>
              <a:gd name="adj1" fmla="val -49401"/>
              <a:gd name="adj2" fmla="val 6776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concrete values specified here</a:t>
            </a:r>
          </a:p>
        </p:txBody>
      </p:sp>
      <p:sp>
        <p:nvSpPr>
          <p:cNvPr id="785" name="expected results expressed in terms of concrete values specified before"/>
          <p:cNvSpPr/>
          <p:nvPr/>
        </p:nvSpPr>
        <p:spPr>
          <a:xfrm>
            <a:off x="103212" y="7256472"/>
            <a:ext cx="4293259" cy="2288275"/>
          </a:xfrm>
          <a:prstGeom prst="wedgeEllipseCallout">
            <a:avLst>
              <a:gd name="adj1" fmla="val 56767"/>
              <a:gd name="adj2" fmla="val -52530"/>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expected results expressed in terms of concrete values specified before </a:t>
            </a:r>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87" name="Scenario: cadastrar notas dos alunos web…"/>
          <p:cNvSpPr txBox="1"/>
          <p:nvPr/>
        </p:nvSpPr>
        <p:spPr>
          <a:xfrm>
            <a:off x="80131" y="2484631"/>
            <a:ext cx="12844538" cy="694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Scenario:</a:t>
            </a:r>
            <a:r>
              <a:t> cadastrar notas dos alunos web</a:t>
            </a:r>
          </a:p>
          <a:p>
            <a:pPr algn="l"/>
            <a:r>
              <a:rPr>
                <a:solidFill>
                  <a:srgbClr val="FEFB27"/>
                </a:solidFill>
              </a:rPr>
              <a:t>Given</a:t>
            </a:r>
            <a:r>
              <a:t> Eu loguei no sistema com um login e uma senha</a:t>
            </a:r>
          </a:p>
          <a:p>
            <a:pPr algn="l"/>
            <a:r>
              <a:rPr>
                <a:solidFill>
                  <a:srgbClr val="FEFB27"/>
                </a:solidFill>
              </a:rPr>
              <a:t>And</a:t>
            </a:r>
            <a:r>
              <a:t> Eu estou na página de disciplinas ministradas este semestre</a:t>
            </a:r>
          </a:p>
          <a:p>
            <a:pPr algn="l"/>
            <a:r>
              <a:rPr>
                <a:solidFill>
                  <a:srgbClr val="FEFB27"/>
                </a:solidFill>
              </a:rPr>
              <a:t>When</a:t>
            </a:r>
            <a:r>
              <a:t> Eu tico o radio button de nota única</a:t>
            </a:r>
          </a:p>
          <a:p>
            <a:pPr algn="l"/>
            <a:r>
              <a:rPr>
                <a:solidFill>
                  <a:srgbClr val="FEFB27"/>
                </a:solidFill>
              </a:rPr>
              <a:t>And</a:t>
            </a:r>
            <a:r>
              <a:t> Eu clico no botão de preencher notas</a:t>
            </a:r>
          </a:p>
          <a:p>
            <a:pPr algn="l"/>
            <a:r>
              <a:rPr>
                <a:solidFill>
                  <a:srgbClr val="FEFB27"/>
                </a:solidFill>
              </a:rPr>
              <a:t>And</a:t>
            </a:r>
            <a:r>
              <a:t> Eu vejo o campo para preencher a nota de um aluno</a:t>
            </a:r>
          </a:p>
          <a:p>
            <a:pPr algn="l"/>
            <a:r>
              <a:rPr>
                <a:solidFill>
                  <a:srgbClr val="FEFB27"/>
                </a:solidFill>
              </a:rPr>
              <a:t>Then</a:t>
            </a:r>
            <a:r>
              <a:t> A nota digitada é gravada no sistema e o meu login é associado a ela</a:t>
            </a:r>
          </a:p>
          <a:p>
            <a:pPr algn="l"/>
            <a:endParaRPr/>
          </a:p>
        </p:txBody>
      </p:sp>
      <p:sp>
        <p:nvSpPr>
          <p:cNvPr id="788" name="What is wrong here?"/>
          <p:cNvSpPr txBox="1">
            <a:spLocks noGrp="1"/>
          </p:cNvSpPr>
          <p:nvPr>
            <p:ph type="title" idx="4294967295"/>
          </p:nvPr>
        </p:nvSpPr>
        <p:spPr>
          <a:prstGeom prst="rect">
            <a:avLst/>
          </a:prstGeom>
        </p:spPr>
        <p:txBody>
          <a:bodyPr/>
          <a:lstStyle/>
          <a:p>
            <a:r>
              <a:rPr>
                <a:solidFill>
                  <a:schemeClr val="bg1"/>
                </a:solidFill>
              </a:rPr>
              <a:t>What is wrong here?</a:t>
            </a:r>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90" name="Scenario: cadastrar notas dos alunos web…"/>
          <p:cNvSpPr txBox="1"/>
          <p:nvPr/>
        </p:nvSpPr>
        <p:spPr>
          <a:xfrm>
            <a:off x="435669" y="1486453"/>
            <a:ext cx="11949634" cy="819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endParaRPr/>
          </a:p>
          <a:p>
            <a:pPr algn="l"/>
            <a:r>
              <a:rPr>
                <a:solidFill>
                  <a:srgbClr val="FEFB27"/>
                </a:solidFill>
              </a:rPr>
              <a:t>Scenario:</a:t>
            </a:r>
            <a:r>
              <a:t> cadastrar notas dos alunos web</a:t>
            </a:r>
          </a:p>
          <a:p>
            <a:pPr algn="l"/>
            <a:r>
              <a:rPr>
                <a:solidFill>
                  <a:srgbClr val="FEFB27"/>
                </a:solidFill>
              </a:rPr>
              <a:t>Given</a:t>
            </a:r>
            <a:r>
              <a:t> Eu estou logado como "Professor" com o login </a:t>
            </a:r>
          </a:p>
          <a:p>
            <a:pPr algn="l"/>
            <a:r>
              <a:t>         "pcosv" e a senha "1234"</a:t>
            </a:r>
          </a:p>
          <a:p>
            <a:pPr algn="l"/>
            <a:r>
              <a:rPr>
                <a:solidFill>
                  <a:srgbClr val="FEFB27"/>
                </a:solidFill>
              </a:rPr>
              <a:t>And</a:t>
            </a:r>
            <a:r>
              <a:t> Eu estou na página "Disciplinas ministradas este semestre"</a:t>
            </a:r>
          </a:p>
          <a:p>
            <a:pPr algn="l"/>
            <a:r>
              <a:rPr>
                <a:solidFill>
                  <a:srgbClr val="FEFB27"/>
                </a:solidFill>
              </a:rPr>
              <a:t>When</a:t>
            </a:r>
            <a:r>
              <a:t> Eu seleciono "nota única"</a:t>
            </a:r>
          </a:p>
          <a:p>
            <a:pPr algn="l"/>
            <a:r>
              <a:rPr>
                <a:solidFill>
                  <a:srgbClr val="FEFB27"/>
                </a:solidFill>
              </a:rPr>
              <a:t>And</a:t>
            </a:r>
            <a:r>
              <a:t> eu preencho a nota “9" de “Mariana" em "ESS"</a:t>
            </a:r>
          </a:p>
          <a:p>
            <a:pPr algn="l"/>
            <a:r>
              <a:rPr>
                <a:solidFill>
                  <a:srgbClr val="FEFB27"/>
                </a:solidFill>
              </a:rPr>
              <a:t>And</a:t>
            </a:r>
            <a:r>
              <a:t> eu preencho a nota “8" de “Pedro” em "ESS"</a:t>
            </a:r>
          </a:p>
          <a:p>
            <a:pPr algn="l"/>
            <a:r>
              <a:rPr>
                <a:solidFill>
                  <a:srgbClr val="FEFB27"/>
                </a:solidFill>
              </a:rPr>
              <a:t>Then</a:t>
            </a:r>
            <a:r>
              <a:t> eu vejo na tela uma mensagem de sucesso no procedimento</a:t>
            </a:r>
          </a:p>
          <a:p>
            <a:pPr algn="l"/>
            <a:r>
              <a:rPr>
                <a:solidFill>
                  <a:srgbClr val="FEFB27"/>
                </a:solidFill>
              </a:rPr>
              <a:t>And</a:t>
            </a:r>
            <a:r>
              <a:t> vejo a nota “9” de “Mariana" em "ESS"</a:t>
            </a:r>
          </a:p>
          <a:p>
            <a:pPr algn="l"/>
            <a:r>
              <a:rPr>
                <a:solidFill>
                  <a:srgbClr val="FEFB27"/>
                </a:solidFill>
              </a:rPr>
              <a:t>And</a:t>
            </a:r>
            <a:r>
              <a:t> vejo a nota “8" de “Pedro” em "ESS"</a:t>
            </a:r>
          </a:p>
        </p:txBody>
      </p:sp>
      <p:sp>
        <p:nvSpPr>
          <p:cNvPr id="791" name="OK?"/>
          <p:cNvSpPr txBox="1">
            <a:spLocks noGrp="1"/>
          </p:cNvSpPr>
          <p:nvPr>
            <p:ph type="title" idx="4294967295"/>
          </p:nvPr>
        </p:nvSpPr>
        <p:spPr>
          <a:prstGeom prst="rect">
            <a:avLst/>
          </a:prstGeom>
        </p:spPr>
        <p:txBody>
          <a:bodyPr/>
          <a:lstStyle/>
          <a:p>
            <a:r>
              <a:rPr>
                <a:solidFill>
                  <a:schemeClr val="bg1"/>
                </a:solidFill>
              </a:rPr>
              <a:t>OK?</a:t>
            </a:r>
          </a:p>
        </p:txBody>
      </p:sp>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93" name="Scenario: cadastrar notas dos alunos web…"/>
          <p:cNvSpPr txBox="1"/>
          <p:nvPr/>
        </p:nvSpPr>
        <p:spPr>
          <a:xfrm>
            <a:off x="273649" y="1079500"/>
            <a:ext cx="12965740" cy="867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900"/>
            </a:pPr>
            <a:endParaRPr/>
          </a:p>
          <a:p>
            <a:pPr algn="l">
              <a:defRPr sz="3900"/>
            </a:pPr>
            <a:r>
              <a:rPr>
                <a:solidFill>
                  <a:srgbClr val="FEFB27"/>
                </a:solidFill>
              </a:rPr>
              <a:t>Scenario:</a:t>
            </a:r>
            <a:r>
              <a:t> cadastrar notas dos alunos web</a:t>
            </a:r>
          </a:p>
          <a:p>
            <a:pPr algn="l">
              <a:defRPr sz="3900"/>
            </a:pPr>
            <a:r>
              <a:rPr>
                <a:solidFill>
                  <a:srgbClr val="FEFB27"/>
                </a:solidFill>
              </a:rPr>
              <a:t>Given</a:t>
            </a:r>
            <a:r>
              <a:t> Eu estou logado como "Professor" com o login </a:t>
            </a:r>
          </a:p>
          <a:p>
            <a:pPr algn="l">
              <a:defRPr sz="3900"/>
            </a:pPr>
            <a:r>
              <a:t>         "pcosv" e a senha “1234"</a:t>
            </a:r>
          </a:p>
          <a:p>
            <a:pPr algn="l">
              <a:defRPr sz="3900"/>
            </a:pPr>
            <a:r>
              <a:rPr>
                <a:solidFill>
                  <a:srgbClr val="FEFB27"/>
                </a:solidFill>
              </a:rPr>
              <a:t>And </a:t>
            </a:r>
            <a:r>
              <a:t>os alunos “Mariana” e “Pedro” estão matriculados em "ESS"</a:t>
            </a:r>
          </a:p>
          <a:p>
            <a:pPr algn="l">
              <a:defRPr sz="3900"/>
            </a:pPr>
            <a:r>
              <a:rPr>
                <a:solidFill>
                  <a:srgbClr val="FEFB27"/>
                </a:solidFill>
              </a:rPr>
              <a:t>And</a:t>
            </a:r>
            <a:r>
              <a:t> Eu estou na página "Disciplinas ministradas este semestre”, e vejo “ESS"</a:t>
            </a:r>
          </a:p>
          <a:p>
            <a:pPr algn="l">
              <a:defRPr sz="3900"/>
            </a:pPr>
            <a:r>
              <a:rPr>
                <a:solidFill>
                  <a:srgbClr val="FEFB27"/>
                </a:solidFill>
              </a:rPr>
              <a:t>When</a:t>
            </a:r>
            <a:r>
              <a:t> Eu seleciono "nota única” para "ESS"</a:t>
            </a:r>
          </a:p>
          <a:p>
            <a:pPr algn="l">
              <a:defRPr sz="3900"/>
            </a:pPr>
            <a:r>
              <a:rPr>
                <a:solidFill>
                  <a:srgbClr val="FEFB27"/>
                </a:solidFill>
              </a:rPr>
              <a:t>And</a:t>
            </a:r>
            <a:r>
              <a:t> eu preencho a nota “9" de “Mariana" em "ESS"</a:t>
            </a:r>
          </a:p>
          <a:p>
            <a:pPr algn="l">
              <a:defRPr sz="3900"/>
            </a:pPr>
            <a:r>
              <a:rPr>
                <a:solidFill>
                  <a:srgbClr val="FEFB27"/>
                </a:solidFill>
              </a:rPr>
              <a:t>And</a:t>
            </a:r>
            <a:r>
              <a:t> eu preencho a nota “8" de “Pedro” em "ESS"</a:t>
            </a:r>
          </a:p>
          <a:p>
            <a:pPr algn="l">
              <a:defRPr sz="3900"/>
            </a:pPr>
            <a:r>
              <a:rPr>
                <a:solidFill>
                  <a:srgbClr val="FEFB27"/>
                </a:solidFill>
              </a:rPr>
              <a:t>Then</a:t>
            </a:r>
            <a:r>
              <a:t> eu vejo na tela uma mensagem de sucesso no procedimento</a:t>
            </a:r>
          </a:p>
          <a:p>
            <a:pPr algn="l">
              <a:defRPr sz="3900"/>
            </a:pPr>
            <a:r>
              <a:rPr>
                <a:solidFill>
                  <a:srgbClr val="FEFB27"/>
                </a:solidFill>
              </a:rPr>
              <a:t>And</a:t>
            </a:r>
            <a:r>
              <a:t> vejo a nota “9” de “Mariana" em "ESS"</a:t>
            </a:r>
          </a:p>
          <a:p>
            <a:pPr algn="l">
              <a:defRPr sz="3900"/>
            </a:pPr>
            <a:r>
              <a:rPr>
                <a:solidFill>
                  <a:srgbClr val="FEFB27"/>
                </a:solidFill>
              </a:rPr>
              <a:t>And</a:t>
            </a:r>
            <a:r>
              <a:t> vejo a nota “8" de “Pedro” em "ESS"</a:t>
            </a:r>
          </a:p>
        </p:txBody>
      </p:sp>
      <p:sp>
        <p:nvSpPr>
          <p:cNvPr id="794" name="OK now!"/>
          <p:cNvSpPr txBox="1">
            <a:spLocks noGrp="1"/>
          </p:cNvSpPr>
          <p:nvPr>
            <p:ph type="title" idx="4294967295"/>
          </p:nvPr>
        </p:nvSpPr>
        <p:spPr>
          <a:xfrm>
            <a:off x="1270000" y="-372646"/>
            <a:ext cx="10464800" cy="2438401"/>
          </a:xfrm>
          <a:prstGeom prst="rect">
            <a:avLst/>
          </a:prstGeom>
        </p:spPr>
        <p:txBody>
          <a:bodyPr/>
          <a:lstStyle/>
          <a:p>
            <a:r>
              <a:rPr>
                <a:solidFill>
                  <a:schemeClr val="bg1"/>
                </a:solidFill>
              </a:rPr>
              <a:t>OK now!</a:t>
            </a:r>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96" name="Scenario: Clonar Metas de outra Turma…"/>
          <p:cNvSpPr txBox="1"/>
          <p:nvPr/>
        </p:nvSpPr>
        <p:spPr>
          <a:xfrm>
            <a:off x="266222" y="3033485"/>
            <a:ext cx="12472356" cy="508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Scenario:</a:t>
            </a:r>
            <a:r>
              <a:t> Clonar Metas de outra Turma</a:t>
            </a:r>
          </a:p>
          <a:p>
            <a:pPr algn="l"/>
            <a:r>
              <a:rPr>
                <a:solidFill>
                  <a:srgbClr val="FEFB27"/>
                </a:solidFill>
              </a:rPr>
              <a:t>Given</a:t>
            </a:r>
            <a:r>
              <a:t> que o sistema tem a Turma "ESS - 2016.2" com as Metas "Meta1" e "Meta2"</a:t>
            </a:r>
          </a:p>
          <a:p>
            <a:pPr algn="l"/>
            <a:r>
              <a:rPr>
                <a:solidFill>
                  <a:srgbClr val="FEFB27"/>
                </a:solidFill>
              </a:rPr>
              <a:t>And</a:t>
            </a:r>
            <a:r>
              <a:t> eu cadastrei a Turma "ESS - 2017.1"</a:t>
            </a:r>
          </a:p>
          <a:p>
            <a:pPr algn="l"/>
            <a:r>
              <a:rPr>
                <a:solidFill>
                  <a:srgbClr val="FEFB27"/>
                </a:solidFill>
              </a:rPr>
              <a:t>When</a:t>
            </a:r>
            <a:r>
              <a:t> eu clonar as Metas da Turma "ESS - 2016.2" para a Turma "ESS - 2017.1"</a:t>
            </a:r>
          </a:p>
          <a:p>
            <a:pPr algn="l"/>
            <a:r>
              <a:rPr>
                <a:solidFill>
                  <a:srgbClr val="FEFB27"/>
                </a:solidFill>
              </a:rPr>
              <a:t>Then</a:t>
            </a:r>
            <a:r>
              <a:t> a turma "ESS - 2017.1" tem as metas "Meta1" e "Meta2"</a:t>
            </a:r>
          </a:p>
        </p:txBody>
      </p:sp>
      <p:sp>
        <p:nvSpPr>
          <p:cNvPr id="797" name="What is wrong here?"/>
          <p:cNvSpPr txBox="1">
            <a:spLocks noGrp="1"/>
          </p:cNvSpPr>
          <p:nvPr>
            <p:ph type="title" idx="4294967295"/>
          </p:nvPr>
        </p:nvSpPr>
        <p:spPr>
          <a:prstGeom prst="rect">
            <a:avLst/>
          </a:prstGeom>
        </p:spPr>
        <p:txBody>
          <a:bodyPr/>
          <a:lstStyle/>
          <a:p>
            <a:r>
              <a:rPr>
                <a:solidFill>
                  <a:schemeClr val="bg1"/>
                </a:solidFill>
              </a:rPr>
              <a:t>What is wrong here?</a:t>
            </a:r>
          </a:p>
        </p:txBody>
      </p:sp>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99" name="Scenario: Clonar metas de outra turma…"/>
          <p:cNvSpPr txBox="1"/>
          <p:nvPr/>
        </p:nvSpPr>
        <p:spPr>
          <a:xfrm>
            <a:off x="261274" y="3298441"/>
            <a:ext cx="12511423" cy="570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Scenario:</a:t>
            </a:r>
            <a:r>
              <a:t> Clonar metas de outra turma</a:t>
            </a:r>
          </a:p>
          <a:p>
            <a:pPr algn="l"/>
            <a:r>
              <a:rPr>
                <a:solidFill>
                  <a:srgbClr val="FEFB27"/>
                </a:solidFill>
              </a:rPr>
              <a:t>Given</a:t>
            </a:r>
            <a:r>
              <a:t> que o sistema tem a turma "ESS - 2016.2" com apenas as metas "escrever requisitos" e "escrever testes"</a:t>
            </a:r>
          </a:p>
          <a:p>
            <a:pPr algn="l"/>
            <a:r>
              <a:rPr>
                <a:solidFill>
                  <a:srgbClr val="FEFB27"/>
                </a:solidFill>
              </a:rPr>
              <a:t>And</a:t>
            </a:r>
            <a:r>
              <a:t> a turma "ESS - 2017.1” está cadastrada e sem metas</a:t>
            </a:r>
          </a:p>
          <a:p>
            <a:pPr algn="l"/>
            <a:r>
              <a:rPr>
                <a:solidFill>
                  <a:srgbClr val="FEFB27"/>
                </a:solidFill>
              </a:rPr>
              <a:t>When</a:t>
            </a:r>
            <a:r>
              <a:t> eu tento clonar as metas da turma "ESS - 2016.2" para a Turma "ESS - 2017.1"</a:t>
            </a:r>
          </a:p>
          <a:p>
            <a:pPr algn="l"/>
            <a:r>
              <a:rPr>
                <a:solidFill>
                  <a:srgbClr val="FEFB27"/>
                </a:solidFill>
              </a:rPr>
              <a:t>Then</a:t>
            </a:r>
            <a:r>
              <a:t> a turma "ESS - 2017.1" tem apenas as metas "escrever requisitos" e "escrever testes"</a:t>
            </a:r>
          </a:p>
        </p:txBody>
      </p:sp>
      <p:sp>
        <p:nvSpPr>
          <p:cNvPr id="800" name="OK now!"/>
          <p:cNvSpPr txBox="1">
            <a:spLocks noGrp="1"/>
          </p:cNvSpPr>
          <p:nvPr>
            <p:ph type="title" idx="4294967295"/>
          </p:nvPr>
        </p:nvSpPr>
        <p:spPr>
          <a:prstGeom prst="rect">
            <a:avLst/>
          </a:prstGeom>
        </p:spPr>
        <p:txBody>
          <a:bodyPr/>
          <a:lstStyle/>
          <a:p>
            <a:r>
              <a:rPr>
                <a:solidFill>
                  <a:schemeClr val="bg1"/>
                </a:solidFill>
              </a:rPr>
              <a:t>OK now!</a:t>
            </a:r>
          </a:p>
        </p:txBody>
      </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02"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803"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804"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06" name="How to review scenario specifications?"/>
          <p:cNvSpPr txBox="1">
            <a:spLocks noGrp="1"/>
          </p:cNvSpPr>
          <p:nvPr>
            <p:ph type="title"/>
          </p:nvPr>
        </p:nvSpPr>
        <p:spPr>
          <a:prstGeom prst="rect">
            <a:avLst/>
          </a:prstGeom>
        </p:spPr>
        <p:txBody>
          <a:bodyPr/>
          <a:lstStyle/>
          <a:p>
            <a:r>
              <a:rPr>
                <a:solidFill>
                  <a:schemeClr val="bg1"/>
                </a:solidFill>
              </a:rPr>
              <a:t>How to review scenario specifications?</a:t>
            </a:r>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08" name="Checklist"/>
          <p:cNvSpPr txBox="1">
            <a:spLocks noGrp="1"/>
          </p:cNvSpPr>
          <p:nvPr>
            <p:ph type="title"/>
          </p:nvPr>
        </p:nvSpPr>
        <p:spPr>
          <a:prstGeom prst="rect">
            <a:avLst/>
          </a:prstGeom>
        </p:spPr>
        <p:txBody>
          <a:bodyPr/>
          <a:lstStyle/>
          <a:p>
            <a:r>
              <a:rPr>
                <a:solidFill>
                  <a:schemeClr val="bg1"/>
                </a:solidFill>
              </a:rPr>
              <a:t>Checklist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4"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275"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276"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0" name="Scenarios should be SMART"/>
          <p:cNvSpPr txBox="1">
            <a:spLocks noGrp="1"/>
          </p:cNvSpPr>
          <p:nvPr>
            <p:ph type="title"/>
          </p:nvPr>
        </p:nvSpPr>
        <p:spPr>
          <a:prstGeom prst="rect">
            <a:avLst/>
          </a:prstGeom>
        </p:spPr>
        <p:txBody>
          <a:bodyPr/>
          <a:lstStyle/>
          <a:p>
            <a:r>
              <a:rPr>
                <a:solidFill>
                  <a:schemeClr val="bg1"/>
                </a:solidFill>
              </a:rPr>
              <a:t>Scenarios should be SMART</a:t>
            </a:r>
          </a:p>
        </p:txBody>
      </p:sp>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14" name="Scenarios should reflect the stakeholders needs"/>
          <p:cNvSpPr txBox="1">
            <a:spLocks noGrp="1"/>
          </p:cNvSpPr>
          <p:nvPr>
            <p:ph type="title"/>
          </p:nvPr>
        </p:nvSpPr>
        <p:spPr>
          <a:prstGeom prst="rect">
            <a:avLst/>
          </a:prstGeom>
        </p:spPr>
        <p:txBody>
          <a:bodyPr/>
          <a:lstStyle/>
          <a:p>
            <a:r>
              <a:rPr>
                <a:solidFill>
                  <a:schemeClr val="bg1"/>
                </a:solidFill>
              </a:rPr>
              <a:t>Scenarios should reflect the stakeholders needs</a:t>
            </a:r>
          </a:p>
        </p:txBody>
      </p:sp>
      <p:sp>
        <p:nvSpPr>
          <p:cNvPr id="815" name="Scenario: Generate member details report in XML…"/>
          <p:cNvSpPr txBox="1"/>
          <p:nvPr/>
        </p:nvSpPr>
        <p:spPr>
          <a:xfrm>
            <a:off x="704850" y="3759200"/>
            <a:ext cx="11595100" cy="416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500"/>
            </a:pPr>
            <a:r>
              <a:t> Scenario: Generate member details report in XML</a:t>
            </a:r>
          </a:p>
          <a:p>
            <a:pPr algn="l">
              <a:defRPr sz="3500"/>
            </a:pPr>
            <a:endParaRPr/>
          </a:p>
          <a:p>
            <a:pPr algn="l">
              <a:defRPr sz="3500"/>
            </a:pPr>
            <a:r>
              <a:rPr>
                <a:solidFill>
                  <a:srgbClr val="FEFB27"/>
                </a:solidFill>
              </a:rPr>
              <a:t>Given</a:t>
            </a:r>
            <a:r>
              <a:t> the system has some member details</a:t>
            </a:r>
          </a:p>
          <a:p>
            <a:pPr algn="l">
              <a:defRPr sz="3500"/>
            </a:pPr>
            <a:r>
              <a:rPr>
                <a:solidFill>
                  <a:srgbClr val="FEFB27"/>
                </a:solidFill>
              </a:rPr>
              <a:t>When</a:t>
            </a:r>
            <a:r>
              <a:t> I request to export to XML those details</a:t>
            </a:r>
          </a:p>
          <a:p>
            <a:pPr algn="l">
              <a:defRPr sz="3500"/>
            </a:pPr>
            <a:r>
              <a:rPr>
                <a:solidFill>
                  <a:srgbClr val="FEFB27"/>
                </a:solidFill>
              </a:rPr>
              <a:t>Then</a:t>
            </a:r>
            <a:r>
              <a:t> a formatted XML containing the member details in </a:t>
            </a:r>
          </a:p>
          <a:p>
            <a:pPr algn="l">
              <a:defRPr sz="3500"/>
            </a:pPr>
            <a:r>
              <a:t>         appropriate tags named "c.xml" will be generated </a:t>
            </a:r>
          </a:p>
          <a:p>
            <a:pPr algn="l">
              <a:defRPr sz="3500"/>
            </a:pPr>
            <a:r>
              <a:t>         and stored in the computer</a:t>
            </a:r>
          </a:p>
        </p:txBody>
      </p:sp>
      <p:sp>
        <p:nvSpPr>
          <p:cNvPr id="816" name="Line"/>
          <p:cNvSpPr/>
          <p:nvPr/>
        </p:nvSpPr>
        <p:spPr>
          <a:xfrm>
            <a:off x="1555204" y="2976562"/>
            <a:ext cx="7866113" cy="5614294"/>
          </a:xfrm>
          <a:prstGeom prst="line">
            <a:avLst/>
          </a:prstGeom>
          <a:ln w="889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17" name="Line"/>
          <p:cNvSpPr/>
          <p:nvPr/>
        </p:nvSpPr>
        <p:spPr>
          <a:xfrm flipH="1">
            <a:off x="1965572" y="2721917"/>
            <a:ext cx="7865528" cy="5808366"/>
          </a:xfrm>
          <a:prstGeom prst="line">
            <a:avLst/>
          </a:prstGeom>
          <a:ln w="889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18" name="useless if stakeholders need no XML report!"/>
          <p:cNvSpPr/>
          <p:nvPr/>
        </p:nvSpPr>
        <p:spPr>
          <a:xfrm>
            <a:off x="9767775" y="7299038"/>
            <a:ext cx="3029955" cy="2295852"/>
          </a:xfrm>
          <a:prstGeom prst="wedgeEllipseCallout">
            <a:avLst>
              <a:gd name="adj1" fmla="val -63043"/>
              <a:gd name="adj2" fmla="val -52704"/>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useless if stakeholders need no XML report!</a:t>
            </a:r>
          </a:p>
        </p:txBody>
      </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20" name="Scenario description should strictly correspond to scenario semantics"/>
          <p:cNvSpPr txBox="1">
            <a:spLocks noGrp="1"/>
          </p:cNvSpPr>
          <p:nvPr>
            <p:ph type="title"/>
          </p:nvPr>
        </p:nvSpPr>
        <p:spPr>
          <a:prstGeom prst="rect">
            <a:avLst/>
          </a:prstGeom>
        </p:spPr>
        <p:txBody>
          <a:bodyPr>
            <a:normAutofit fontScale="90000"/>
          </a:bodyPr>
          <a:lstStyle>
            <a:lvl1pPr defTabSz="350520">
              <a:defRPr sz="5700"/>
            </a:lvl1pPr>
          </a:lstStyle>
          <a:p>
            <a:r>
              <a:rPr>
                <a:solidFill>
                  <a:schemeClr val="bg1"/>
                </a:solidFill>
              </a:rPr>
              <a:t>Scenario description should strictly correspond to scenario semantics</a:t>
            </a:r>
          </a:p>
        </p:txBody>
      </p:sp>
      <p:sp>
        <p:nvSpPr>
          <p:cNvPr id="821" name="Scenario: create new article web…"/>
          <p:cNvSpPr txBox="1"/>
          <p:nvPr/>
        </p:nvSpPr>
        <p:spPr>
          <a:xfrm>
            <a:off x="1511300" y="3429000"/>
            <a:ext cx="9956800" cy="3213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Scenario: </a:t>
            </a:r>
            <a:r>
              <a:rPr>
                <a:solidFill>
                  <a:srgbClr val="FE2B00"/>
                </a:solidFill>
              </a:rPr>
              <a:t>create</a:t>
            </a:r>
            <a:r>
              <a:t> new article web</a:t>
            </a:r>
          </a:p>
          <a:p>
            <a:pPr algn="l"/>
            <a:r>
              <a:t>    </a:t>
            </a:r>
            <a:r>
              <a:rPr>
                <a:solidFill>
                  <a:srgbClr val="FEFB27"/>
                </a:solidFill>
              </a:rPr>
              <a:t>Given</a:t>
            </a:r>
            <a:r>
              <a:t> I am at the "publications" menu</a:t>
            </a:r>
          </a:p>
          <a:p>
            <a:pPr algn="l"/>
            <a:r>
              <a:t>    </a:t>
            </a:r>
            <a:r>
              <a:rPr>
                <a:solidFill>
                  <a:srgbClr val="FEFB27"/>
                </a:solidFill>
              </a:rPr>
              <a:t>When</a:t>
            </a:r>
            <a:r>
              <a:t> I select the "Periodico" option...</a:t>
            </a:r>
          </a:p>
          <a:p>
            <a:pPr algn="l"/>
            <a:r>
              <a:t>    </a:t>
            </a:r>
            <a:r>
              <a:rPr>
                <a:solidFill>
                  <a:srgbClr val="FEFB27"/>
                </a:solidFill>
              </a:rPr>
              <a:t>And</a:t>
            </a:r>
            <a:r>
              <a:t> I select the "new article" option ...</a:t>
            </a:r>
          </a:p>
          <a:p>
            <a:pPr algn="l"/>
            <a:r>
              <a:t>    </a:t>
            </a:r>
            <a:r>
              <a:rPr>
                <a:solidFill>
                  <a:srgbClr val="FEFB27"/>
                </a:solidFill>
              </a:rPr>
              <a:t>Then</a:t>
            </a:r>
            <a:r>
              <a:t> I can fill the article details</a:t>
            </a:r>
          </a:p>
        </p:txBody>
      </p:sp>
      <p:sp>
        <p:nvSpPr>
          <p:cNvPr id="822" name="not really storing the article and checking that, as expected for article creation"/>
          <p:cNvSpPr/>
          <p:nvPr/>
        </p:nvSpPr>
        <p:spPr>
          <a:xfrm>
            <a:off x="7937500" y="6731000"/>
            <a:ext cx="4723095" cy="2674219"/>
          </a:xfrm>
          <a:prstGeom prst="wedgeEllipseCallout">
            <a:avLst>
              <a:gd name="adj1" fmla="val -64728"/>
              <a:gd name="adj2" fmla="val -49775"/>
            </a:avLst>
          </a:prstGeom>
          <a:blipFill>
            <a:blip r:embed="rId2"/>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000">
                <a:solidFill>
                  <a:srgbClr val="000000"/>
                </a:solidFill>
                <a:effectLst>
                  <a:outerShdw blurRad="38100" dist="12700" dir="5400000" rotWithShape="0">
                    <a:srgbClr val="000000">
                      <a:alpha val="50000"/>
                    </a:srgbClr>
                  </a:outerShdw>
                </a:effectLst>
              </a:defRPr>
            </a:pPr>
            <a:r>
              <a:t>not really storing the article and checking that, as expected for article </a:t>
            </a:r>
            <a:r>
              <a:rPr>
                <a:solidFill>
                  <a:srgbClr val="FE2B00"/>
                </a:solidFill>
              </a:rPr>
              <a:t>creation</a:t>
            </a:r>
          </a:p>
        </p:txBody>
      </p:sp>
      <p:sp>
        <p:nvSpPr>
          <p:cNvPr id="823" name="Line"/>
          <p:cNvSpPr/>
          <p:nvPr/>
        </p:nvSpPr>
        <p:spPr>
          <a:xfrm>
            <a:off x="1555204" y="2976562"/>
            <a:ext cx="5503568" cy="4487370"/>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24" name="Line"/>
          <p:cNvSpPr/>
          <p:nvPr/>
        </p:nvSpPr>
        <p:spPr>
          <a:xfrm flipH="1">
            <a:off x="1965573" y="3183036"/>
            <a:ext cx="8498086" cy="5347247"/>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26" name="Look for short scenario steps sentences (use And as needed)"/>
          <p:cNvSpPr txBox="1">
            <a:spLocks noGrp="1"/>
          </p:cNvSpPr>
          <p:nvPr>
            <p:ph type="title"/>
          </p:nvPr>
        </p:nvSpPr>
        <p:spPr>
          <a:prstGeom prst="rect">
            <a:avLst/>
          </a:prstGeom>
        </p:spPr>
        <p:txBody>
          <a:bodyPr>
            <a:normAutofit fontScale="90000"/>
          </a:bodyPr>
          <a:lstStyle>
            <a:lvl1pPr defTabSz="455675">
              <a:defRPr sz="6551"/>
            </a:lvl1pPr>
          </a:lstStyle>
          <a:p>
            <a:r>
              <a:rPr>
                <a:solidFill>
                  <a:schemeClr val="bg1"/>
                </a:solidFill>
              </a:rPr>
              <a:t>Look for short scenario steps sentences (use And as needed)</a:t>
            </a:r>
          </a:p>
        </p:txBody>
      </p:sp>
      <p:sp>
        <p:nvSpPr>
          <p:cNvPr id="827" name="Scenario: remove existing article web…"/>
          <p:cNvSpPr txBox="1"/>
          <p:nvPr/>
        </p:nvSpPr>
        <p:spPr>
          <a:xfrm>
            <a:off x="533400" y="3022600"/>
            <a:ext cx="12064308" cy="4457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 Scenario: remove existing article web</a:t>
            </a:r>
          </a:p>
          <a:p>
            <a:pPr algn="l"/>
            <a:r>
              <a:t>    </a:t>
            </a:r>
            <a:r>
              <a:rPr>
                <a:solidFill>
                  <a:srgbClr val="FEFB27"/>
                </a:solidFill>
              </a:rPr>
              <a:t>Given</a:t>
            </a:r>
            <a:r>
              <a:t>   I am at the "articles" page </a:t>
            </a:r>
            <a:r>
              <a:rPr>
                <a:solidFill>
                  <a:srgbClr val="FE2B00"/>
                </a:solidFill>
              </a:rPr>
              <a:t>and</a:t>
            </a:r>
            <a:r>
              <a:t> the article "..."    </a:t>
            </a:r>
          </a:p>
          <a:p>
            <a:pPr algn="l"/>
            <a:r>
              <a:t>                is stored in the system with file name "..."</a:t>
            </a:r>
          </a:p>
          <a:p>
            <a:pPr algn="l"/>
            <a:r>
              <a:t>    </a:t>
            </a:r>
            <a:r>
              <a:rPr>
                <a:solidFill>
                  <a:srgbClr val="FEFB27"/>
                </a:solidFill>
              </a:rPr>
              <a:t>When</a:t>
            </a:r>
            <a:r>
              <a:t>   I select to view ...</a:t>
            </a:r>
          </a:p>
          <a:p>
            <a:pPr algn="l"/>
            <a:r>
              <a:t>    </a:t>
            </a:r>
            <a:r>
              <a:rPr>
                <a:solidFill>
                  <a:srgbClr val="FEFB27"/>
                </a:solidFill>
              </a:rPr>
              <a:t>Then</a:t>
            </a:r>
            <a:r>
              <a:t>    the article … </a:t>
            </a:r>
            <a:r>
              <a:rPr>
                <a:solidFill>
                  <a:srgbClr val="FE2B00"/>
                </a:solidFill>
              </a:rPr>
              <a:t>and</a:t>
            </a:r>
            <a:r>
              <a:t> I can </a:t>
            </a:r>
          </a:p>
          <a:p>
            <a:pPr algn="l"/>
            <a:r>
              <a:t>               select the option to remove</a:t>
            </a:r>
          </a:p>
          <a:p>
            <a:pPr algn="l"/>
            <a:r>
              <a:t>    </a:t>
            </a:r>
            <a:r>
              <a:rPr>
                <a:solidFill>
                  <a:srgbClr val="FEFB27"/>
                </a:solidFill>
              </a:rPr>
              <a:t>And</a:t>
            </a:r>
            <a:r>
              <a:t>     the message…</a:t>
            </a:r>
          </a:p>
        </p:txBody>
      </p:sp>
      <p:sp>
        <p:nvSpPr>
          <p:cNvPr id="828" name="Gherkin And should be used to split the Given and Then steps"/>
          <p:cNvSpPr/>
          <p:nvPr/>
        </p:nvSpPr>
        <p:spPr>
          <a:xfrm>
            <a:off x="7327900" y="7335345"/>
            <a:ext cx="4913232" cy="2138855"/>
          </a:xfrm>
          <a:prstGeom prst="wedgeEllipseCallout">
            <a:avLst>
              <a:gd name="adj1" fmla="val -46463"/>
              <a:gd name="adj2" fmla="val -62291"/>
            </a:avLst>
          </a:prstGeom>
          <a:blipFill>
            <a:blip r:embed="rId2"/>
          </a:blipFill>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solidFill>
                  <a:srgbClr val="000000"/>
                </a:solidFill>
                <a:effectLst>
                  <a:outerShdw blurRad="38100" dist="12700" dir="5400000" rotWithShape="0">
                    <a:srgbClr val="000000">
                      <a:alpha val="50000"/>
                    </a:srgbClr>
                  </a:outerShdw>
                </a:effectLst>
              </a:defRPr>
            </a:lvl1pPr>
          </a:lstStyle>
          <a:p>
            <a:r>
              <a:t>Gherkin And should be used to split the Given and Then steps</a:t>
            </a:r>
          </a:p>
        </p:txBody>
      </p:sp>
      <p:sp>
        <p:nvSpPr>
          <p:cNvPr id="829" name="Line"/>
          <p:cNvSpPr/>
          <p:nvPr/>
        </p:nvSpPr>
        <p:spPr>
          <a:xfrm>
            <a:off x="1555204" y="2976562"/>
            <a:ext cx="5503568" cy="4487370"/>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30" name="Line"/>
          <p:cNvSpPr/>
          <p:nvPr/>
        </p:nvSpPr>
        <p:spPr>
          <a:xfrm flipH="1">
            <a:off x="1965573" y="3183036"/>
            <a:ext cx="8498086" cy="5347247"/>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32" name="Better version, with reusable steps"/>
          <p:cNvSpPr txBox="1">
            <a:spLocks noGrp="1"/>
          </p:cNvSpPr>
          <p:nvPr>
            <p:ph type="title"/>
          </p:nvPr>
        </p:nvSpPr>
        <p:spPr>
          <a:prstGeom prst="rect">
            <a:avLst/>
          </a:prstGeom>
        </p:spPr>
        <p:txBody>
          <a:bodyPr>
            <a:normAutofit fontScale="90000"/>
          </a:bodyPr>
          <a:lstStyle/>
          <a:p>
            <a:pPr defTabSz="554990">
              <a:defRPr sz="7979"/>
            </a:pPr>
            <a:r>
              <a:rPr>
                <a:solidFill>
                  <a:schemeClr val="bg1"/>
                </a:solidFill>
              </a:rPr>
              <a:t>Better version, with </a:t>
            </a:r>
            <a:r>
              <a:rPr>
                <a:solidFill>
                  <a:schemeClr val="bg1"/>
                </a:solidFill>
              </a:rPr>
              <a:t>reusable</a:t>
            </a:r>
            <a:r>
              <a:rPr>
                <a:solidFill>
                  <a:schemeClr val="bg1"/>
                </a:solidFill>
              </a:rPr>
              <a:t> steps</a:t>
            </a:r>
          </a:p>
        </p:txBody>
      </p:sp>
      <p:sp>
        <p:nvSpPr>
          <p:cNvPr id="833" name="Scenario: remove existing article web…"/>
          <p:cNvSpPr txBox="1"/>
          <p:nvPr/>
        </p:nvSpPr>
        <p:spPr>
          <a:xfrm>
            <a:off x="579887" y="3283670"/>
            <a:ext cx="12064309" cy="508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 Scenario: remove existing article web</a:t>
            </a:r>
          </a:p>
          <a:p>
            <a:pPr algn="l"/>
            <a:r>
              <a:t>    </a:t>
            </a:r>
            <a:r>
              <a:rPr>
                <a:solidFill>
                  <a:srgbClr val="FEFB27"/>
                </a:solidFill>
              </a:rPr>
              <a:t>Given</a:t>
            </a:r>
            <a:r>
              <a:t>  I am at the "articles" page </a:t>
            </a:r>
          </a:p>
          <a:p>
            <a:pPr algn="l"/>
            <a:r>
              <a:t>    </a:t>
            </a:r>
            <a:r>
              <a:rPr>
                <a:solidFill>
                  <a:srgbClr val="FEFB27"/>
                </a:solidFill>
              </a:rPr>
              <a:t>And</a:t>
            </a:r>
            <a:r>
              <a:t> the article "..." is stored in the system </a:t>
            </a:r>
          </a:p>
          <a:p>
            <a:pPr algn="l"/>
            <a:r>
              <a:t>           with file name "..."</a:t>
            </a:r>
          </a:p>
          <a:p>
            <a:pPr algn="l"/>
            <a:r>
              <a:t>    </a:t>
            </a:r>
            <a:r>
              <a:rPr>
                <a:solidFill>
                  <a:srgbClr val="FEFB27"/>
                </a:solidFill>
              </a:rPr>
              <a:t>When</a:t>
            </a:r>
            <a:r>
              <a:t>  I select to view ...</a:t>
            </a:r>
          </a:p>
          <a:p>
            <a:pPr algn="l"/>
            <a:r>
              <a:t>    </a:t>
            </a:r>
            <a:r>
              <a:rPr>
                <a:solidFill>
                  <a:srgbClr val="FEFB27"/>
                </a:solidFill>
              </a:rPr>
              <a:t>Then</a:t>
            </a:r>
            <a:r>
              <a:t>  the article … </a:t>
            </a:r>
            <a:endParaRPr>
              <a:solidFill>
                <a:srgbClr val="FE2B00"/>
              </a:solidFill>
            </a:endParaRPr>
          </a:p>
          <a:p>
            <a:pPr algn="l"/>
            <a:r>
              <a:rPr>
                <a:solidFill>
                  <a:srgbClr val="FE2B00"/>
                </a:solidFill>
              </a:rPr>
              <a:t>    </a:t>
            </a:r>
            <a:r>
              <a:rPr>
                <a:solidFill>
                  <a:srgbClr val="FEFB27"/>
                </a:solidFill>
              </a:rPr>
              <a:t>And</a:t>
            </a:r>
            <a:r>
              <a:rPr>
                <a:solidFill>
                  <a:srgbClr val="FE2B00"/>
                </a:solidFill>
              </a:rPr>
              <a:t>  </a:t>
            </a:r>
            <a:r>
              <a:t>I can select the option to remove</a:t>
            </a:r>
          </a:p>
          <a:p>
            <a:pPr algn="l"/>
            <a:r>
              <a:t>    </a:t>
            </a:r>
            <a:r>
              <a:rPr>
                <a:solidFill>
                  <a:srgbClr val="FEFB27"/>
                </a:solidFill>
              </a:rPr>
              <a:t>And</a:t>
            </a:r>
            <a:r>
              <a:t>  the message…</a:t>
            </a: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35" name="Do not duplicate scenario steps"/>
          <p:cNvSpPr txBox="1">
            <a:spLocks noGrp="1"/>
          </p:cNvSpPr>
          <p:nvPr>
            <p:ph type="title"/>
          </p:nvPr>
        </p:nvSpPr>
        <p:spPr>
          <a:prstGeom prst="rect">
            <a:avLst/>
          </a:prstGeom>
        </p:spPr>
        <p:txBody>
          <a:bodyPr>
            <a:normAutofit fontScale="90000"/>
          </a:bodyPr>
          <a:lstStyle>
            <a:lvl1pPr defTabSz="554990">
              <a:defRPr sz="7979"/>
            </a:lvl1pPr>
          </a:lstStyle>
          <a:p>
            <a:r>
              <a:rPr>
                <a:solidFill>
                  <a:schemeClr val="bg1"/>
                </a:solidFill>
              </a:rPr>
              <a:t>Do not duplicate scenario steps</a:t>
            </a:r>
          </a:p>
        </p:txBody>
      </p:sp>
      <p:sp>
        <p:nvSpPr>
          <p:cNvPr id="836" name="Given the system has article entitled &quot;A theory of…"/>
          <p:cNvSpPr txBox="1"/>
          <p:nvPr/>
        </p:nvSpPr>
        <p:spPr>
          <a:xfrm>
            <a:off x="812800" y="3384550"/>
            <a:ext cx="11595100" cy="1968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Given</a:t>
            </a:r>
            <a:r>
              <a:t> the system has article entitled "A theory of </a:t>
            </a:r>
          </a:p>
          <a:p>
            <a:pPr algn="l"/>
            <a:r>
              <a:t>software product line refinement" with file name "TCS-44.pdf"</a:t>
            </a:r>
          </a:p>
        </p:txBody>
      </p:sp>
      <p:sp>
        <p:nvSpPr>
          <p:cNvPr id="837" name="Given the article &quot;A theory of software product line refinement&quot; is stored in the system with file name &quot;TCS-0.pdf&quot;"/>
          <p:cNvSpPr txBox="1"/>
          <p:nvPr/>
        </p:nvSpPr>
        <p:spPr>
          <a:xfrm>
            <a:off x="762000" y="6057900"/>
            <a:ext cx="11696700" cy="259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Given</a:t>
            </a:r>
            <a:r>
              <a:t> the article "A theory of software product line refinement" is stored in the system with file name "TCS-0.pdf"</a:t>
            </a:r>
          </a:p>
          <a:p>
            <a:pPr algn="l"/>
            <a:r>
              <a:t>   </a:t>
            </a:r>
          </a:p>
        </p:txBody>
      </p:sp>
      <p:sp>
        <p:nvSpPr>
          <p:cNvPr id="838" name="Line"/>
          <p:cNvSpPr/>
          <p:nvPr/>
        </p:nvSpPr>
        <p:spPr>
          <a:xfrm>
            <a:off x="1555204" y="2976562"/>
            <a:ext cx="5503568" cy="4487370"/>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39" name="Line"/>
          <p:cNvSpPr/>
          <p:nvPr/>
        </p:nvSpPr>
        <p:spPr>
          <a:xfrm flipH="1">
            <a:off x="1965573" y="3183036"/>
            <a:ext cx="8498086" cy="5347247"/>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40" name="opt for one of them and use it in  various scenarios"/>
          <p:cNvSpPr/>
          <p:nvPr/>
        </p:nvSpPr>
        <p:spPr>
          <a:xfrm>
            <a:off x="9047223" y="7425607"/>
            <a:ext cx="3560972" cy="2242601"/>
          </a:xfrm>
          <a:prstGeom prst="wedgeEllipseCallout">
            <a:avLst>
              <a:gd name="adj1" fmla="val -62341"/>
              <a:gd name="adj2" fmla="val -44263"/>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opt for one of them and use it in  various scenarios</a:t>
            </a: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2" name="Do not duplicate scenarios"/>
          <p:cNvSpPr txBox="1">
            <a:spLocks noGrp="1"/>
          </p:cNvSpPr>
          <p:nvPr>
            <p:ph type="title"/>
          </p:nvPr>
        </p:nvSpPr>
        <p:spPr>
          <a:prstGeom prst="rect">
            <a:avLst/>
          </a:prstGeom>
        </p:spPr>
        <p:txBody>
          <a:bodyPr>
            <a:normAutofit fontScale="90000"/>
          </a:bodyPr>
          <a:lstStyle>
            <a:lvl1pPr defTabSz="554990">
              <a:defRPr sz="7979"/>
            </a:lvl1pPr>
          </a:lstStyle>
          <a:p>
            <a:r>
              <a:rPr>
                <a:solidFill>
                  <a:schemeClr val="bg1"/>
                </a:solidFill>
              </a:rPr>
              <a:t>Do not duplicate scenarios</a:t>
            </a:r>
          </a:p>
        </p:txBody>
      </p:sp>
      <p:sp>
        <p:nvSpPr>
          <p:cNvPr id="843" name="Scenario: export multiple members to XML link not enabled when there are no member selected…"/>
          <p:cNvSpPr txBox="1"/>
          <p:nvPr/>
        </p:nvSpPr>
        <p:spPr>
          <a:xfrm>
            <a:off x="319537" y="2722589"/>
            <a:ext cx="11595101" cy="259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Scenario</a:t>
            </a:r>
            <a:r>
              <a:t>: export multiple members to XML link not enabled when there are no member selected</a:t>
            </a:r>
          </a:p>
          <a:p>
            <a:pPr algn="l"/>
            <a:r>
              <a:rPr>
                <a:solidFill>
                  <a:srgbClr val="FEFB27"/>
                </a:solidFill>
              </a:rPr>
              <a:t>Scenario</a:t>
            </a:r>
            <a:r>
              <a:t>: export multiple members to PDF link not enabled when there are no member selected</a:t>
            </a:r>
          </a:p>
        </p:txBody>
      </p:sp>
      <p:sp>
        <p:nvSpPr>
          <p:cNvPr id="844" name="Scenario: export multiple members link not…"/>
          <p:cNvSpPr txBox="1"/>
          <p:nvPr/>
        </p:nvSpPr>
        <p:spPr>
          <a:xfrm>
            <a:off x="2641271" y="5867400"/>
            <a:ext cx="10287708" cy="383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Scenario</a:t>
            </a:r>
            <a:r>
              <a:t>: export multiple members link not </a:t>
            </a:r>
          </a:p>
          <a:p>
            <a:pPr algn="l"/>
            <a:r>
              <a:t>enabled when there are no member selected</a:t>
            </a:r>
          </a:p>
          <a:p>
            <a:pPr algn="l"/>
            <a:r>
              <a:rPr>
                <a:solidFill>
                  <a:srgbClr val="FEFB27"/>
                </a:solidFill>
              </a:rPr>
              <a:t>Given</a:t>
            </a:r>
            <a:r>
              <a:t> I am at the "member list" page</a:t>
            </a:r>
          </a:p>
          <a:p>
            <a:pPr algn="l"/>
            <a:r>
              <a:rPr>
                <a:solidFill>
                  <a:srgbClr val="FEFB27"/>
                </a:solidFill>
              </a:rPr>
              <a:t>And</a:t>
            </a:r>
            <a:r>
              <a:t> the system has no checked member</a:t>
            </a:r>
          </a:p>
          <a:p>
            <a:pPr algn="l"/>
            <a:r>
              <a:rPr>
                <a:solidFill>
                  <a:srgbClr val="FEFB27"/>
                </a:solidFill>
              </a:rPr>
              <a:t>Then</a:t>
            </a:r>
            <a:r>
              <a:t> I cannot select the "XML" export option</a:t>
            </a:r>
          </a:p>
          <a:p>
            <a:pPr algn="l"/>
            <a:r>
              <a:rPr>
                <a:solidFill>
                  <a:srgbClr val="FEFB27"/>
                </a:solidFill>
              </a:rPr>
              <a:t>And</a:t>
            </a:r>
            <a:r>
              <a:t> I cannot select the "PDF" export option</a:t>
            </a:r>
          </a:p>
        </p:txBody>
      </p:sp>
      <p:sp>
        <p:nvSpPr>
          <p:cNvPr id="845" name="Arrow"/>
          <p:cNvSpPr/>
          <p:nvPr/>
        </p:nvSpPr>
        <p:spPr>
          <a:xfrm>
            <a:off x="354458" y="6654800"/>
            <a:ext cx="1753742" cy="2260600"/>
          </a:xfrm>
          <a:prstGeom prst="rightArrow">
            <a:avLst>
              <a:gd name="adj1" fmla="val 32000"/>
              <a:gd name="adj2" fmla="val 48287"/>
            </a:avLst>
          </a:prstGeom>
          <a:blipFill>
            <a:blip r:embed="rId2"/>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46" name="Line"/>
          <p:cNvSpPr/>
          <p:nvPr/>
        </p:nvSpPr>
        <p:spPr>
          <a:xfrm>
            <a:off x="1278578" y="2094107"/>
            <a:ext cx="8389384" cy="3547611"/>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47" name="Line"/>
          <p:cNvSpPr/>
          <p:nvPr/>
        </p:nvSpPr>
        <p:spPr>
          <a:xfrm flipH="1">
            <a:off x="805666" y="1989697"/>
            <a:ext cx="9516659" cy="4335508"/>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9" name="Scenario should not be vague or incomplete"/>
          <p:cNvSpPr txBox="1">
            <a:spLocks noGrp="1"/>
          </p:cNvSpPr>
          <p:nvPr>
            <p:ph type="title"/>
          </p:nvPr>
        </p:nvSpPr>
        <p:spPr>
          <a:xfrm>
            <a:off x="1270000" y="254000"/>
            <a:ext cx="10464800" cy="2674343"/>
          </a:xfrm>
          <a:prstGeom prst="rect">
            <a:avLst/>
          </a:prstGeom>
        </p:spPr>
        <p:txBody>
          <a:bodyPr/>
          <a:lstStyle/>
          <a:p>
            <a:r>
              <a:rPr>
                <a:solidFill>
                  <a:schemeClr val="bg1"/>
                </a:solidFill>
              </a:rPr>
              <a:t>Scenario should not be vague or incomplete  </a:t>
            </a:r>
          </a:p>
        </p:txBody>
      </p:sp>
      <p:sp>
        <p:nvSpPr>
          <p:cNvPr id="850" name="Scenario: upload publications with a file…"/>
          <p:cNvSpPr txBox="1"/>
          <p:nvPr/>
        </p:nvSpPr>
        <p:spPr>
          <a:xfrm>
            <a:off x="704850" y="4266246"/>
            <a:ext cx="11595100" cy="383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 Scenario: upload publications with a file</a:t>
            </a:r>
          </a:p>
          <a:p>
            <a:pPr algn="l"/>
            <a:r>
              <a:t>    </a:t>
            </a:r>
            <a:r>
              <a:rPr>
                <a:solidFill>
                  <a:srgbClr val="FEFB27"/>
                </a:solidFill>
              </a:rPr>
              <a:t>Given</a:t>
            </a:r>
            <a:r>
              <a:t> the system has some publications stored</a:t>
            </a:r>
          </a:p>
          <a:p>
            <a:pPr algn="l"/>
            <a:r>
              <a:t>    </a:t>
            </a:r>
            <a:r>
              <a:rPr>
                <a:solidFill>
                  <a:srgbClr val="FEFB27"/>
                </a:solidFill>
              </a:rPr>
              <a:t>When</a:t>
            </a:r>
            <a:r>
              <a:t> I upload the publications of "c.xml"</a:t>
            </a:r>
          </a:p>
          <a:p>
            <a:pPr algn="l"/>
            <a:r>
              <a:t>    </a:t>
            </a:r>
            <a:r>
              <a:rPr>
                <a:solidFill>
                  <a:srgbClr val="FEFB27"/>
                </a:solidFill>
              </a:rPr>
              <a:t>Then</a:t>
            </a:r>
            <a:r>
              <a:t> the system has all the publications of </a:t>
            </a:r>
          </a:p>
          <a:p>
            <a:pPr algn="l"/>
            <a:r>
              <a:t>            the "c.xml" file</a:t>
            </a:r>
          </a:p>
        </p:txBody>
      </p:sp>
      <p:sp>
        <p:nvSpPr>
          <p:cNvPr id="851" name="Line"/>
          <p:cNvSpPr/>
          <p:nvPr/>
        </p:nvSpPr>
        <p:spPr>
          <a:xfrm>
            <a:off x="1692347" y="3601428"/>
            <a:ext cx="7266685" cy="2970034"/>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52" name="Line"/>
          <p:cNvSpPr/>
          <p:nvPr/>
        </p:nvSpPr>
        <p:spPr>
          <a:xfrm flipH="1">
            <a:off x="2025956" y="3998134"/>
            <a:ext cx="8952888" cy="3070867"/>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4" name="Fixing vagueness"/>
          <p:cNvSpPr txBox="1">
            <a:spLocks noGrp="1"/>
          </p:cNvSpPr>
          <p:nvPr>
            <p:ph type="title"/>
          </p:nvPr>
        </p:nvSpPr>
        <p:spPr>
          <a:xfrm>
            <a:off x="1270000" y="254000"/>
            <a:ext cx="10464800" cy="2674343"/>
          </a:xfrm>
          <a:prstGeom prst="rect">
            <a:avLst/>
          </a:prstGeom>
        </p:spPr>
        <p:txBody>
          <a:bodyPr/>
          <a:lstStyle/>
          <a:p>
            <a:r>
              <a:rPr>
                <a:solidFill>
                  <a:schemeClr val="bg1"/>
                </a:solidFill>
              </a:rPr>
              <a:t>Fixing vagueness</a:t>
            </a:r>
          </a:p>
        </p:txBody>
      </p:sp>
      <p:sp>
        <p:nvSpPr>
          <p:cNvPr id="855" name="Scenario: upload publications with a file…"/>
          <p:cNvSpPr txBox="1"/>
          <p:nvPr/>
        </p:nvSpPr>
        <p:spPr>
          <a:xfrm>
            <a:off x="704850" y="2659055"/>
            <a:ext cx="11595100" cy="694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 Scenario: upload publications with a file</a:t>
            </a:r>
          </a:p>
          <a:p>
            <a:pPr algn="l"/>
            <a:r>
              <a:t>    </a:t>
            </a:r>
            <a:r>
              <a:rPr>
                <a:solidFill>
                  <a:srgbClr val="FEFB27"/>
                </a:solidFill>
              </a:rPr>
              <a:t>Given</a:t>
            </a:r>
            <a:r>
              <a:t> the system has publication </a:t>
            </a:r>
          </a:p>
          <a:p>
            <a:pPr algn="l"/>
            <a:r>
              <a:t>             "Semistructured merge"... </a:t>
            </a:r>
          </a:p>
          <a:p>
            <a:pPr algn="l"/>
            <a:r>
              <a:t>    </a:t>
            </a:r>
            <a:r>
              <a:rPr>
                <a:solidFill>
                  <a:srgbClr val="FEFB27"/>
                </a:solidFill>
              </a:rPr>
              <a:t>And</a:t>
            </a:r>
            <a:r>
              <a:t> the system has publication </a:t>
            </a:r>
          </a:p>
          <a:p>
            <a:pPr algn="l"/>
            <a:r>
              <a:t>           "A refinement theory"...   </a:t>
            </a:r>
          </a:p>
          <a:p>
            <a:pPr algn="l"/>
            <a:r>
              <a:t>    </a:t>
            </a:r>
            <a:r>
              <a:rPr>
                <a:solidFill>
                  <a:srgbClr val="FEFB27"/>
                </a:solidFill>
              </a:rPr>
              <a:t>And </a:t>
            </a:r>
            <a:r>
              <a:t>the file "c.xml" has publication </a:t>
            </a:r>
          </a:p>
          <a:p>
            <a:pPr algn="l"/>
            <a:r>
              <a:t>           "Structured merge"...</a:t>
            </a:r>
          </a:p>
          <a:p>
            <a:pPr algn="l"/>
            <a:r>
              <a:t>    </a:t>
            </a:r>
            <a:r>
              <a:rPr>
                <a:solidFill>
                  <a:srgbClr val="FEFB27"/>
                </a:solidFill>
              </a:rPr>
              <a:t>When</a:t>
            </a:r>
            <a:r>
              <a:t> I upload the publications of "c.xml"</a:t>
            </a:r>
          </a:p>
          <a:p>
            <a:pPr algn="l"/>
            <a:r>
              <a:t>    </a:t>
            </a:r>
            <a:r>
              <a:rPr>
                <a:solidFill>
                  <a:srgbClr val="FEFB27"/>
                </a:solidFill>
              </a:rPr>
              <a:t>Then</a:t>
            </a:r>
            <a:r>
              <a:t> the system has publication </a:t>
            </a:r>
          </a:p>
          <a:p>
            <a:pPr algn="l"/>
            <a:r>
              <a:t>            “Structured merge"...</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57" name="Fixing incompleteness"/>
          <p:cNvSpPr txBox="1">
            <a:spLocks noGrp="1"/>
          </p:cNvSpPr>
          <p:nvPr>
            <p:ph type="title"/>
          </p:nvPr>
        </p:nvSpPr>
        <p:spPr>
          <a:xfrm>
            <a:off x="1270000" y="254000"/>
            <a:ext cx="10464800" cy="2674343"/>
          </a:xfrm>
          <a:prstGeom prst="rect">
            <a:avLst/>
          </a:prstGeom>
        </p:spPr>
        <p:txBody>
          <a:bodyPr/>
          <a:lstStyle/>
          <a:p>
            <a:r>
              <a:rPr>
                <a:solidFill>
                  <a:schemeClr val="bg1"/>
                </a:solidFill>
              </a:rPr>
              <a:t>Fixing incompleteness</a:t>
            </a:r>
          </a:p>
        </p:txBody>
      </p:sp>
      <p:sp>
        <p:nvSpPr>
          <p:cNvPr id="858" name="Scenario: upload publications with a file…"/>
          <p:cNvSpPr txBox="1"/>
          <p:nvPr/>
        </p:nvSpPr>
        <p:spPr>
          <a:xfrm>
            <a:off x="704850" y="2236964"/>
            <a:ext cx="11595100" cy="881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 Scenario: upload publications with a file</a:t>
            </a:r>
          </a:p>
          <a:p>
            <a:pPr algn="l"/>
            <a:r>
              <a:t>    </a:t>
            </a:r>
            <a:r>
              <a:rPr>
                <a:solidFill>
                  <a:srgbClr val="FEFB27"/>
                </a:solidFill>
              </a:rPr>
              <a:t>Given</a:t>
            </a:r>
            <a:r>
              <a:t> the system has publication </a:t>
            </a:r>
          </a:p>
          <a:p>
            <a:pPr algn="l"/>
            <a:r>
              <a:t>             "Semistructured merge"... </a:t>
            </a:r>
          </a:p>
          <a:p>
            <a:pPr algn="l"/>
            <a:r>
              <a:t>    </a:t>
            </a:r>
            <a:r>
              <a:rPr>
                <a:solidFill>
                  <a:srgbClr val="FEFB27"/>
                </a:solidFill>
              </a:rPr>
              <a:t>And</a:t>
            </a:r>
            <a:r>
              <a:t> the system has publication </a:t>
            </a:r>
          </a:p>
          <a:p>
            <a:pPr algn="l"/>
            <a:r>
              <a:t>           "A refinement theory"...   </a:t>
            </a:r>
          </a:p>
          <a:p>
            <a:pPr algn="l"/>
            <a:r>
              <a:t>    </a:t>
            </a:r>
            <a:r>
              <a:rPr>
                <a:solidFill>
                  <a:srgbClr val="FEFB27"/>
                </a:solidFill>
              </a:rPr>
              <a:t>And </a:t>
            </a:r>
            <a:r>
              <a:t>the file "c.xml" has publication </a:t>
            </a:r>
          </a:p>
          <a:p>
            <a:pPr algn="l"/>
            <a:r>
              <a:t>           "Structured merge"...</a:t>
            </a:r>
          </a:p>
          <a:p>
            <a:pPr algn="l"/>
            <a:r>
              <a:t>    </a:t>
            </a:r>
            <a:r>
              <a:rPr>
                <a:solidFill>
                  <a:srgbClr val="FEFB27"/>
                </a:solidFill>
              </a:rPr>
              <a:t>When</a:t>
            </a:r>
            <a:r>
              <a:t> I upload the publications of "c.xml"</a:t>
            </a:r>
          </a:p>
          <a:p>
            <a:pPr algn="l"/>
            <a:r>
              <a:t>    </a:t>
            </a:r>
            <a:r>
              <a:rPr>
                <a:solidFill>
                  <a:srgbClr val="FEFB27"/>
                </a:solidFill>
              </a:rPr>
              <a:t>Then</a:t>
            </a:r>
            <a:r>
              <a:t> the system has publication </a:t>
            </a:r>
          </a:p>
          <a:p>
            <a:pPr algn="l"/>
            <a:r>
              <a:t>            "Structured merge”...</a:t>
            </a:r>
          </a:p>
          <a:p>
            <a:pPr algn="l"/>
            <a:r>
              <a:t>    </a:t>
            </a:r>
            <a:r>
              <a:rPr>
                <a:solidFill>
                  <a:srgbClr val="FEFB27"/>
                </a:solidFill>
              </a:rPr>
              <a:t>And</a:t>
            </a:r>
            <a:r>
              <a:t> the system has publication </a:t>
            </a:r>
          </a:p>
          <a:p>
            <a:pPr algn="l"/>
            <a:r>
              <a:t>           "A refinement theory"...   </a:t>
            </a:r>
          </a:p>
          <a:p>
            <a:pPr algn="l"/>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8" name="What do the stakeholders require from the system?"/>
          <p:cNvSpPr txBox="1">
            <a:spLocks noGrp="1"/>
          </p:cNvSpPr>
          <p:nvPr>
            <p:ph type="title"/>
          </p:nvPr>
        </p:nvSpPr>
        <p:spPr>
          <a:prstGeom prst="rect">
            <a:avLst/>
          </a:prstGeom>
        </p:spPr>
        <p:txBody>
          <a:bodyPr/>
          <a:lstStyle/>
          <a:p>
            <a:r>
              <a:rPr>
                <a:solidFill>
                  <a:schemeClr val="bg1"/>
                </a:solidFill>
              </a:rPr>
              <a:t>What do the stakeholders </a:t>
            </a:r>
            <a:r>
              <a:rPr>
                <a:solidFill>
                  <a:schemeClr val="bg1"/>
                </a:solidFill>
              </a:rPr>
              <a:t>require</a:t>
            </a:r>
            <a:r>
              <a:rPr>
                <a:solidFill>
                  <a:schemeClr val="bg1"/>
                </a:solidFill>
              </a:rPr>
              <a:t> from the system?</a:t>
            </a:r>
          </a:p>
        </p:txBody>
      </p:sp>
    </p:spTree>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0" name="Scenario should not be vague or incomplete"/>
          <p:cNvSpPr txBox="1">
            <a:spLocks noGrp="1"/>
          </p:cNvSpPr>
          <p:nvPr>
            <p:ph type="title"/>
          </p:nvPr>
        </p:nvSpPr>
        <p:spPr>
          <a:xfrm>
            <a:off x="1270000" y="254000"/>
            <a:ext cx="10464800" cy="2674343"/>
          </a:xfrm>
          <a:prstGeom prst="rect">
            <a:avLst/>
          </a:prstGeom>
        </p:spPr>
        <p:txBody>
          <a:bodyPr/>
          <a:lstStyle/>
          <a:p>
            <a:r>
              <a:rPr>
                <a:solidFill>
                  <a:schemeClr val="bg1"/>
                </a:solidFill>
              </a:rPr>
              <a:t>Scenario should not be vague or incomplete  </a:t>
            </a:r>
          </a:p>
        </p:txBody>
      </p:sp>
      <p:sp>
        <p:nvSpPr>
          <p:cNvPr id="861" name="When I select the &quot;view details&quot; option at the…"/>
          <p:cNvSpPr txBox="1"/>
          <p:nvPr/>
        </p:nvSpPr>
        <p:spPr>
          <a:xfrm>
            <a:off x="704850" y="3299321"/>
            <a:ext cx="11595100" cy="445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When</a:t>
            </a:r>
            <a:r>
              <a:t> I select the "view details" option at the   </a:t>
            </a:r>
          </a:p>
          <a:p>
            <a:pPr algn="l"/>
            <a:r>
              <a:t>          "Member list"</a:t>
            </a:r>
          </a:p>
          <a:p>
            <a:pPr algn="l"/>
            <a:r>
              <a:rPr>
                <a:solidFill>
                  <a:srgbClr val="FEFB27"/>
                </a:solidFill>
              </a:rPr>
              <a:t>And</a:t>
            </a:r>
            <a:r>
              <a:t> I select the option "</a:t>
            </a:r>
            <a:r>
              <a:rPr>
                <a:solidFill>
                  <a:srgbClr val="FEFB27"/>
                </a:solidFill>
              </a:rPr>
              <a:t>Export to PDF"</a:t>
            </a:r>
            <a:r>
              <a:t> at the </a:t>
            </a:r>
          </a:p>
          <a:p>
            <a:pPr algn="l"/>
            <a:r>
              <a:t>	   "Member view"</a:t>
            </a:r>
          </a:p>
          <a:p>
            <a:pPr algn="l"/>
            <a:r>
              <a:rPr>
                <a:solidFill>
                  <a:srgbClr val="FEFB27"/>
                </a:solidFill>
              </a:rPr>
              <a:t>Then</a:t>
            </a:r>
            <a:r>
              <a:t> I can generate a </a:t>
            </a:r>
            <a:r>
              <a:rPr>
                <a:solidFill>
                  <a:srgbClr val="FEFB27"/>
                </a:solidFill>
              </a:rPr>
              <a:t>PDF</a:t>
            </a:r>
            <a:r>
              <a:t> report about the  </a:t>
            </a:r>
          </a:p>
          <a:p>
            <a:pPr algn="l"/>
            <a:r>
              <a:t>        selected Member details</a:t>
            </a:r>
          </a:p>
        </p:txBody>
      </p:sp>
      <p:sp>
        <p:nvSpPr>
          <p:cNvPr id="862" name="And View a PDF file with the member…"/>
          <p:cNvSpPr txBox="1"/>
          <p:nvPr/>
        </p:nvSpPr>
        <p:spPr>
          <a:xfrm>
            <a:off x="3004269" y="7461250"/>
            <a:ext cx="9571473" cy="196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 </a:t>
            </a:r>
            <a:r>
              <a:rPr>
                <a:solidFill>
                  <a:srgbClr val="FEFB27"/>
                </a:solidFill>
              </a:rPr>
              <a:t>And</a:t>
            </a:r>
            <a:r>
              <a:t> View a </a:t>
            </a:r>
            <a:r>
              <a:rPr>
                <a:solidFill>
                  <a:srgbClr val="FEFB27"/>
                </a:solidFill>
              </a:rPr>
              <a:t>PDF</a:t>
            </a:r>
            <a:r>
              <a:t> file with the member </a:t>
            </a:r>
          </a:p>
          <a:p>
            <a:pPr algn="l"/>
            <a:r>
              <a:t>        personal details, including age "48", …</a:t>
            </a:r>
          </a:p>
        </p:txBody>
      </p:sp>
      <p:sp>
        <p:nvSpPr>
          <p:cNvPr id="863" name="Arrow"/>
          <p:cNvSpPr/>
          <p:nvPr/>
        </p:nvSpPr>
        <p:spPr>
          <a:xfrm>
            <a:off x="754459" y="7434857"/>
            <a:ext cx="1518841" cy="1480543"/>
          </a:xfrm>
          <a:prstGeom prst="rightArrow">
            <a:avLst>
              <a:gd name="adj1" fmla="val 32000"/>
              <a:gd name="adj2" fmla="val 49536"/>
            </a:avLst>
          </a:prstGeom>
          <a:blipFill>
            <a:blip r:embed="rId2"/>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64" name="Line"/>
          <p:cNvSpPr/>
          <p:nvPr/>
        </p:nvSpPr>
        <p:spPr>
          <a:xfrm>
            <a:off x="1012624" y="2897043"/>
            <a:ext cx="7946408" cy="3116573"/>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65" name="Line"/>
          <p:cNvSpPr/>
          <p:nvPr/>
        </p:nvSpPr>
        <p:spPr>
          <a:xfrm flipH="1">
            <a:off x="2025955" y="2968462"/>
            <a:ext cx="9454941" cy="3542692"/>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66" name="add"/>
          <p:cNvSpPr txBox="1"/>
          <p:nvPr/>
        </p:nvSpPr>
        <p:spPr>
          <a:xfrm>
            <a:off x="1073608" y="7813178"/>
            <a:ext cx="880543"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add</a:t>
            </a:r>
          </a:p>
        </p:txBody>
      </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8" name="Scenarios should parametrize steps"/>
          <p:cNvSpPr txBox="1">
            <a:spLocks noGrp="1"/>
          </p:cNvSpPr>
          <p:nvPr>
            <p:ph type="title"/>
          </p:nvPr>
        </p:nvSpPr>
        <p:spPr>
          <a:prstGeom prst="rect">
            <a:avLst/>
          </a:prstGeom>
        </p:spPr>
        <p:txBody>
          <a:bodyPr/>
          <a:lstStyle/>
          <a:p>
            <a:r>
              <a:rPr>
                <a:solidFill>
                  <a:schemeClr val="bg1"/>
                </a:solidFill>
              </a:rPr>
              <a:t>Scenarios should parametrize steps</a:t>
            </a:r>
          </a:p>
        </p:txBody>
      </p:sp>
      <p:sp>
        <p:nvSpPr>
          <p:cNvPr id="869" name="When I select the view details option at the…"/>
          <p:cNvSpPr txBox="1"/>
          <p:nvPr/>
        </p:nvSpPr>
        <p:spPr>
          <a:xfrm>
            <a:off x="704850" y="3168649"/>
            <a:ext cx="11595100" cy="570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When</a:t>
            </a:r>
            <a:r>
              <a:t> I select the view details option at the </a:t>
            </a:r>
          </a:p>
          <a:p>
            <a:pPr algn="l"/>
            <a:r>
              <a:t>	      Member list</a:t>
            </a:r>
          </a:p>
          <a:p>
            <a:pPr algn="l"/>
            <a:r>
              <a:rPr>
                <a:solidFill>
                  <a:srgbClr val="FEFB27"/>
                </a:solidFill>
              </a:rPr>
              <a:t>And</a:t>
            </a:r>
            <a:r>
              <a:t> I can select the option </a:t>
            </a:r>
            <a:r>
              <a:rPr>
                <a:solidFill>
                  <a:srgbClr val="FEFB27"/>
                </a:solidFill>
              </a:rPr>
              <a:t>Export to PDF</a:t>
            </a:r>
            <a:r>
              <a:t> at </a:t>
            </a:r>
          </a:p>
          <a:p>
            <a:pPr algn="l"/>
            <a:r>
              <a:t>	   the Member view</a:t>
            </a:r>
          </a:p>
          <a:p>
            <a:pPr algn="l"/>
            <a:r>
              <a:rPr>
                <a:solidFill>
                  <a:srgbClr val="FEFB27"/>
                </a:solidFill>
              </a:rPr>
              <a:t>Then</a:t>
            </a:r>
            <a:r>
              <a:t> I can generate a </a:t>
            </a:r>
            <a:r>
              <a:rPr>
                <a:solidFill>
                  <a:srgbClr val="FEFB27"/>
                </a:solidFill>
              </a:rPr>
              <a:t>PDF</a:t>
            </a:r>
            <a:r>
              <a:t> report about the </a:t>
            </a:r>
          </a:p>
          <a:p>
            <a:pPr algn="l"/>
            <a:r>
              <a:t>	    selected Member details</a:t>
            </a:r>
          </a:p>
          <a:p>
            <a:pPr algn="l"/>
            <a:r>
              <a:t> </a:t>
            </a:r>
            <a:r>
              <a:rPr>
                <a:solidFill>
                  <a:srgbClr val="FEFB27"/>
                </a:solidFill>
              </a:rPr>
              <a:t>And</a:t>
            </a:r>
            <a:r>
              <a:t> View a </a:t>
            </a:r>
            <a:r>
              <a:rPr>
                <a:solidFill>
                  <a:srgbClr val="FEFB27"/>
                </a:solidFill>
              </a:rPr>
              <a:t>PDF</a:t>
            </a:r>
            <a:r>
              <a:t> file with the member personal </a:t>
            </a:r>
          </a:p>
          <a:p>
            <a:pPr algn="l"/>
            <a:r>
              <a:t>       details</a:t>
            </a:r>
          </a:p>
        </p:txBody>
      </p:sp>
      <p:sp>
        <p:nvSpPr>
          <p:cNvPr id="870" name="thinking in advance about step implementation"/>
          <p:cNvSpPr/>
          <p:nvPr/>
        </p:nvSpPr>
        <p:spPr>
          <a:xfrm>
            <a:off x="8012200" y="7812229"/>
            <a:ext cx="4207924" cy="1807211"/>
          </a:xfrm>
          <a:prstGeom prst="wedgeEllipseCallout">
            <a:avLst>
              <a:gd name="adj1" fmla="val -48910"/>
              <a:gd name="adj2" fmla="val -60540"/>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thinking in advance about step implementation</a:t>
            </a:r>
          </a:p>
        </p:txBody>
      </p:sp>
      <p:sp>
        <p:nvSpPr>
          <p:cNvPr id="871" name="Line"/>
          <p:cNvSpPr/>
          <p:nvPr/>
        </p:nvSpPr>
        <p:spPr>
          <a:xfrm>
            <a:off x="1555204" y="2976561"/>
            <a:ext cx="6169714" cy="5103997"/>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72" name="Line"/>
          <p:cNvSpPr/>
          <p:nvPr/>
        </p:nvSpPr>
        <p:spPr>
          <a:xfrm flipH="1">
            <a:off x="1965573" y="3183036"/>
            <a:ext cx="8498086" cy="5347247"/>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74" name="Specify actions, not non actions or empty actions"/>
          <p:cNvSpPr txBox="1">
            <a:spLocks noGrp="1"/>
          </p:cNvSpPr>
          <p:nvPr>
            <p:ph type="title"/>
          </p:nvPr>
        </p:nvSpPr>
        <p:spPr>
          <a:prstGeom prst="rect">
            <a:avLst/>
          </a:prstGeom>
        </p:spPr>
        <p:txBody>
          <a:bodyPr/>
          <a:lstStyle>
            <a:lvl1pPr>
              <a:defRPr sz="8000"/>
            </a:lvl1pPr>
          </a:lstStyle>
          <a:p>
            <a:r>
              <a:rPr>
                <a:solidFill>
                  <a:schemeClr val="bg1"/>
                </a:solidFill>
              </a:rPr>
              <a:t>Specify actions, not non actions or empty actions</a:t>
            </a:r>
          </a:p>
        </p:txBody>
      </p:sp>
      <p:sp>
        <p:nvSpPr>
          <p:cNvPr id="875" name="When I do not upload any file…"/>
          <p:cNvSpPr txBox="1"/>
          <p:nvPr/>
        </p:nvSpPr>
        <p:spPr>
          <a:xfrm>
            <a:off x="704850" y="3750321"/>
            <a:ext cx="11595100" cy="445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 </a:t>
            </a:r>
            <a:r>
              <a:rPr>
                <a:solidFill>
                  <a:srgbClr val="FEFB27"/>
                </a:solidFill>
              </a:rPr>
              <a:t>When</a:t>
            </a:r>
            <a:r>
              <a:t> I do not upload any file</a:t>
            </a:r>
          </a:p>
          <a:p>
            <a:pPr algn="l"/>
            <a:endParaRPr/>
          </a:p>
          <a:p>
            <a:pPr algn="l"/>
            <a:endParaRPr/>
          </a:p>
          <a:p>
            <a:pPr algn="l"/>
            <a:endParaRPr/>
          </a:p>
          <a:p>
            <a:pPr algn="l"/>
            <a:r>
              <a:rPr>
                <a:solidFill>
                  <a:srgbClr val="FEFB27"/>
                </a:solidFill>
              </a:rPr>
              <a:t>Given</a:t>
            </a:r>
            <a:r>
              <a:t> I am at any page</a:t>
            </a:r>
          </a:p>
          <a:p>
            <a:pPr algn="l"/>
            <a:r>
              <a:rPr>
                <a:solidFill>
                  <a:srgbClr val="FEFB27"/>
                </a:solidFill>
              </a:rPr>
              <a:t>Then</a:t>
            </a:r>
            <a:r>
              <a:t> I see student name "X" and a logout link</a:t>
            </a:r>
          </a:p>
        </p:txBody>
      </p:sp>
      <p:sp>
        <p:nvSpPr>
          <p:cNvPr id="876" name="Line"/>
          <p:cNvSpPr/>
          <p:nvPr/>
        </p:nvSpPr>
        <p:spPr>
          <a:xfrm>
            <a:off x="1555204" y="2976562"/>
            <a:ext cx="8499074" cy="4833925"/>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77" name="Line"/>
          <p:cNvSpPr/>
          <p:nvPr/>
        </p:nvSpPr>
        <p:spPr>
          <a:xfrm flipH="1">
            <a:off x="1965573" y="3183036"/>
            <a:ext cx="8498086" cy="5347247"/>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78" name="don’t use unrealistic values for parameters"/>
          <p:cNvSpPr/>
          <p:nvPr/>
        </p:nvSpPr>
        <p:spPr>
          <a:xfrm>
            <a:off x="7106381" y="8028306"/>
            <a:ext cx="4286291" cy="1653929"/>
          </a:xfrm>
          <a:prstGeom prst="wedgeEllipseCallout">
            <a:avLst>
              <a:gd name="adj1" fmla="val -47470"/>
              <a:gd name="adj2" fmla="val -66352"/>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don’t use unrealistic values for parameters</a:t>
            </a:r>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80" name="Scenarios should not have language errors"/>
          <p:cNvSpPr txBox="1">
            <a:spLocks noGrp="1"/>
          </p:cNvSpPr>
          <p:nvPr>
            <p:ph type="title"/>
          </p:nvPr>
        </p:nvSpPr>
        <p:spPr>
          <a:xfrm>
            <a:off x="1270000" y="254000"/>
            <a:ext cx="10464800" cy="2838399"/>
          </a:xfrm>
          <a:prstGeom prst="rect">
            <a:avLst/>
          </a:prstGeom>
        </p:spPr>
        <p:txBody>
          <a:bodyPr/>
          <a:lstStyle/>
          <a:p>
            <a:r>
              <a:rPr>
                <a:solidFill>
                  <a:schemeClr val="bg1"/>
                </a:solidFill>
              </a:rPr>
              <a:t>Scenarios should not have language errors</a:t>
            </a:r>
          </a:p>
        </p:txBody>
      </p:sp>
      <p:sp>
        <p:nvSpPr>
          <p:cNvPr id="881" name="And View a PDF file with all memeber's personal details"/>
          <p:cNvSpPr txBox="1"/>
          <p:nvPr/>
        </p:nvSpPr>
        <p:spPr>
          <a:xfrm>
            <a:off x="704850" y="4641850"/>
            <a:ext cx="11595100" cy="1968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And</a:t>
            </a:r>
            <a:r>
              <a:t> View a PDF file with all </a:t>
            </a:r>
            <a:r>
              <a:rPr>
                <a:solidFill>
                  <a:srgbClr val="FEFB27"/>
                </a:solidFill>
              </a:rPr>
              <a:t>memeber's</a:t>
            </a:r>
            <a:r>
              <a:t> personal details</a:t>
            </a:r>
          </a:p>
        </p:txBody>
      </p:sp>
      <p:sp>
        <p:nvSpPr>
          <p:cNvPr id="882" name="Line"/>
          <p:cNvSpPr/>
          <p:nvPr/>
        </p:nvSpPr>
        <p:spPr>
          <a:xfrm>
            <a:off x="716444" y="4154731"/>
            <a:ext cx="8629147" cy="1943765"/>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83" name="Line"/>
          <p:cNvSpPr/>
          <p:nvPr/>
        </p:nvSpPr>
        <p:spPr>
          <a:xfrm flipH="1">
            <a:off x="2412403" y="4010202"/>
            <a:ext cx="8861269" cy="2413870"/>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85" name="Use high level actions"/>
          <p:cNvSpPr txBox="1">
            <a:spLocks noGrp="1"/>
          </p:cNvSpPr>
          <p:nvPr>
            <p:ph type="title"/>
          </p:nvPr>
        </p:nvSpPr>
        <p:spPr>
          <a:prstGeom prst="rect">
            <a:avLst/>
          </a:prstGeom>
        </p:spPr>
        <p:txBody>
          <a:bodyPr/>
          <a:lstStyle/>
          <a:p>
            <a:r>
              <a:rPr>
                <a:solidFill>
                  <a:schemeClr val="bg1"/>
                </a:solidFill>
              </a:rPr>
              <a:t>Use high level actions</a:t>
            </a:r>
          </a:p>
        </p:txBody>
      </p:sp>
      <p:sp>
        <p:nvSpPr>
          <p:cNvPr id="886" name="When I select the XML file &quot;c.xml&quot; containing a…"/>
          <p:cNvSpPr txBox="1"/>
          <p:nvPr/>
        </p:nvSpPr>
        <p:spPr>
          <a:xfrm>
            <a:off x="527050" y="2457450"/>
            <a:ext cx="11595100" cy="32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When</a:t>
            </a:r>
            <a:r>
              <a:t> I select the XML file "c.xml" containing a </a:t>
            </a:r>
          </a:p>
          <a:p>
            <a:pPr algn="l"/>
            <a:r>
              <a:t>          publication entitled "A theory of software </a:t>
            </a:r>
          </a:p>
          <a:p>
            <a:pPr algn="l"/>
            <a:r>
              <a:t>          product line refinement" through the button </a:t>
            </a:r>
          </a:p>
          <a:p>
            <a:pPr algn="l"/>
            <a:r>
              <a:t>          "Escolher arquivo"</a:t>
            </a:r>
          </a:p>
          <a:p>
            <a:pPr algn="l"/>
            <a:r>
              <a:rPr>
                <a:solidFill>
                  <a:srgbClr val="FEFB27"/>
                </a:solidFill>
              </a:rPr>
              <a:t>And</a:t>
            </a:r>
            <a:r>
              <a:t> I click the button "Enviar"</a:t>
            </a:r>
          </a:p>
        </p:txBody>
      </p:sp>
      <p:sp>
        <p:nvSpPr>
          <p:cNvPr id="887" name="When I  ask the system to load the XML file…"/>
          <p:cNvSpPr txBox="1"/>
          <p:nvPr/>
        </p:nvSpPr>
        <p:spPr>
          <a:xfrm>
            <a:off x="2343150" y="6553199"/>
            <a:ext cx="11595100" cy="259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When</a:t>
            </a:r>
            <a:r>
              <a:t> I  ask the system to load the XML file </a:t>
            </a:r>
          </a:p>
          <a:p>
            <a:pPr algn="l"/>
            <a:r>
              <a:t>		  "c.xml" containing a publication entitled </a:t>
            </a:r>
          </a:p>
          <a:p>
            <a:pPr algn="l"/>
            <a:r>
              <a:t>          "A theory of software product line </a:t>
            </a:r>
          </a:p>
          <a:p>
            <a:pPr algn="l"/>
            <a:r>
              <a:t>           refinement" </a:t>
            </a:r>
          </a:p>
        </p:txBody>
      </p:sp>
      <p:sp>
        <p:nvSpPr>
          <p:cNvPr id="888" name="Arrow"/>
          <p:cNvSpPr/>
          <p:nvPr/>
        </p:nvSpPr>
        <p:spPr>
          <a:xfrm>
            <a:off x="299640" y="6946552"/>
            <a:ext cx="1465660" cy="1804096"/>
          </a:xfrm>
          <a:prstGeom prst="rightArrow">
            <a:avLst>
              <a:gd name="adj1" fmla="val 32000"/>
              <a:gd name="adj2" fmla="val 48287"/>
            </a:avLst>
          </a:prstGeom>
          <a:blipFill>
            <a:blip r:embed="rId2"/>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89" name="Line"/>
          <p:cNvSpPr/>
          <p:nvPr/>
        </p:nvSpPr>
        <p:spPr>
          <a:xfrm>
            <a:off x="1203081" y="2106598"/>
            <a:ext cx="7449211" cy="3721922"/>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90" name="Line"/>
          <p:cNvSpPr/>
          <p:nvPr/>
        </p:nvSpPr>
        <p:spPr>
          <a:xfrm flipH="1">
            <a:off x="1329165" y="2515423"/>
            <a:ext cx="9990870" cy="3354067"/>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2" name="Write platform independent scenarios"/>
          <p:cNvSpPr txBox="1">
            <a:spLocks noGrp="1"/>
          </p:cNvSpPr>
          <p:nvPr>
            <p:ph type="title"/>
          </p:nvPr>
        </p:nvSpPr>
        <p:spPr>
          <a:prstGeom prst="rect">
            <a:avLst/>
          </a:prstGeom>
        </p:spPr>
        <p:txBody>
          <a:bodyPr/>
          <a:lstStyle/>
          <a:p>
            <a:r>
              <a:rPr>
                <a:solidFill>
                  <a:schemeClr val="bg1"/>
                </a:solidFill>
              </a:rPr>
              <a:t>Write platform independent scenarios</a:t>
            </a:r>
          </a:p>
        </p:txBody>
      </p:sp>
      <p:sp>
        <p:nvSpPr>
          <p:cNvPr id="893" name="Then no publications are stored by the system…"/>
          <p:cNvSpPr txBox="1"/>
          <p:nvPr/>
        </p:nvSpPr>
        <p:spPr>
          <a:xfrm>
            <a:off x="565150" y="3581399"/>
            <a:ext cx="11595100" cy="259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 </a:t>
            </a:r>
            <a:r>
              <a:rPr>
                <a:solidFill>
                  <a:srgbClr val="FEFB27"/>
                </a:solidFill>
              </a:rPr>
              <a:t>Then</a:t>
            </a:r>
            <a:r>
              <a:t> no publications are stored by the system</a:t>
            </a:r>
          </a:p>
          <a:p>
            <a:pPr algn="l"/>
            <a:r>
              <a:rPr>
                <a:solidFill>
                  <a:srgbClr val="FEFB27"/>
                </a:solidFill>
              </a:rPr>
              <a:t>And</a:t>
            </a:r>
            <a:r>
              <a:t> the system shows the message </a:t>
            </a:r>
          </a:p>
          <a:p>
            <a:pPr algn="l"/>
            <a:r>
              <a:t>       "No valid XML file was uploaded."</a:t>
            </a:r>
          </a:p>
        </p:txBody>
      </p:sp>
      <p:sp>
        <p:nvSpPr>
          <p:cNvPr id="894" name="Then no publications are stored by the system…"/>
          <p:cNvSpPr txBox="1"/>
          <p:nvPr/>
        </p:nvSpPr>
        <p:spPr>
          <a:xfrm>
            <a:off x="1962150" y="6877050"/>
            <a:ext cx="11595100" cy="1968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t> </a:t>
            </a:r>
            <a:r>
              <a:rPr>
                <a:solidFill>
                  <a:srgbClr val="FEFB27"/>
                </a:solidFill>
              </a:rPr>
              <a:t>Then</a:t>
            </a:r>
            <a:r>
              <a:t> no publications are stored by the system</a:t>
            </a:r>
          </a:p>
          <a:p>
            <a:pPr algn="l"/>
            <a:r>
              <a:rPr>
                <a:solidFill>
                  <a:srgbClr val="FEFB27"/>
                </a:solidFill>
              </a:rPr>
              <a:t>And</a:t>
            </a:r>
            <a:r>
              <a:t> the system shows an error message</a:t>
            </a:r>
          </a:p>
        </p:txBody>
      </p:sp>
      <p:sp>
        <p:nvSpPr>
          <p:cNvPr id="895" name="Arrow"/>
          <p:cNvSpPr/>
          <p:nvPr/>
        </p:nvSpPr>
        <p:spPr>
          <a:xfrm>
            <a:off x="299640" y="6692552"/>
            <a:ext cx="1465660" cy="1804096"/>
          </a:xfrm>
          <a:prstGeom prst="rightArrow">
            <a:avLst>
              <a:gd name="adj1" fmla="val 32000"/>
              <a:gd name="adj2" fmla="val 48287"/>
            </a:avLst>
          </a:prstGeom>
          <a:blipFill>
            <a:blip r:embed="rId2"/>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96" name="Line"/>
          <p:cNvSpPr/>
          <p:nvPr/>
        </p:nvSpPr>
        <p:spPr>
          <a:xfrm>
            <a:off x="1555204" y="2976562"/>
            <a:ext cx="6667255" cy="2903850"/>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897" name="Line"/>
          <p:cNvSpPr/>
          <p:nvPr/>
        </p:nvSpPr>
        <p:spPr>
          <a:xfrm flipH="1">
            <a:off x="1658014" y="3183037"/>
            <a:ext cx="8805646" cy="3018879"/>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9" name="Focus on testing situation, direct to the point"/>
          <p:cNvSpPr txBox="1">
            <a:spLocks noGrp="1"/>
          </p:cNvSpPr>
          <p:nvPr>
            <p:ph type="title"/>
          </p:nvPr>
        </p:nvSpPr>
        <p:spPr>
          <a:prstGeom prst="rect">
            <a:avLst/>
          </a:prstGeom>
        </p:spPr>
        <p:txBody>
          <a:bodyPr/>
          <a:lstStyle>
            <a:lvl1pPr>
              <a:defRPr sz="7600"/>
            </a:lvl1pPr>
          </a:lstStyle>
          <a:p>
            <a:r>
              <a:rPr>
                <a:solidFill>
                  <a:schemeClr val="bg1"/>
                </a:solidFill>
              </a:rPr>
              <a:t>Focus on testing situation, direct to the point</a:t>
            </a:r>
          </a:p>
        </p:txBody>
      </p:sp>
      <p:sp>
        <p:nvSpPr>
          <p:cNvPr id="900" name="Given I created one article named &quot;A theory of…"/>
          <p:cNvSpPr txBox="1"/>
          <p:nvPr/>
        </p:nvSpPr>
        <p:spPr>
          <a:xfrm>
            <a:off x="488950" y="3587750"/>
            <a:ext cx="11595100" cy="445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Given</a:t>
            </a:r>
            <a:r>
              <a:t> I created one article named "A theory of </a:t>
            </a:r>
          </a:p>
          <a:p>
            <a:pPr algn="l"/>
            <a:r>
              <a:t>         software product line refinement"</a:t>
            </a:r>
          </a:p>
          <a:p>
            <a:pPr algn="l"/>
            <a:r>
              <a:rPr>
                <a:solidFill>
                  <a:srgbClr val="FEFB27"/>
                </a:solidFill>
              </a:rPr>
              <a:t>And</a:t>
            </a:r>
            <a:r>
              <a:t> the article "A theory of software product line </a:t>
            </a:r>
          </a:p>
          <a:p>
            <a:pPr algn="l"/>
            <a:r>
              <a:t>       refinement" is stored with the file name </a:t>
            </a:r>
          </a:p>
          <a:p>
            <a:pPr algn="l"/>
            <a:r>
              <a:t>       "TCS.pdf"</a:t>
            </a:r>
          </a:p>
          <a:p>
            <a:pPr algn="l"/>
            <a:endParaRPr/>
          </a:p>
        </p:txBody>
      </p:sp>
      <p:sp>
        <p:nvSpPr>
          <p:cNvPr id="901" name="Arrow"/>
          <p:cNvSpPr/>
          <p:nvPr/>
        </p:nvSpPr>
        <p:spPr>
          <a:xfrm>
            <a:off x="286940" y="7479952"/>
            <a:ext cx="1465660" cy="1804096"/>
          </a:xfrm>
          <a:prstGeom prst="rightArrow">
            <a:avLst>
              <a:gd name="adj1" fmla="val 32000"/>
              <a:gd name="adj2" fmla="val 48287"/>
            </a:avLst>
          </a:prstGeom>
          <a:blipFill>
            <a:blip r:embed="rId2"/>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902" name="Given The article &quot;A theory of software product…"/>
          <p:cNvSpPr txBox="1"/>
          <p:nvPr/>
        </p:nvSpPr>
        <p:spPr>
          <a:xfrm>
            <a:off x="2082800" y="6870700"/>
            <a:ext cx="10846631" cy="259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endParaRPr/>
          </a:p>
          <a:p>
            <a:pPr algn="l"/>
            <a:r>
              <a:rPr>
                <a:solidFill>
                  <a:srgbClr val="FEFB27"/>
                </a:solidFill>
              </a:rPr>
              <a:t>Given</a:t>
            </a:r>
            <a:r>
              <a:t> The article "A theory of software product </a:t>
            </a:r>
          </a:p>
          <a:p>
            <a:pPr algn="l"/>
            <a:r>
              <a:t>          line refinement" is stored with the </a:t>
            </a:r>
          </a:p>
          <a:p>
            <a:pPr algn="l"/>
            <a:r>
              <a:t>          file name "TCS.pdf"</a:t>
            </a:r>
          </a:p>
        </p:txBody>
      </p:sp>
      <p:sp>
        <p:nvSpPr>
          <p:cNvPr id="903" name="Line"/>
          <p:cNvSpPr/>
          <p:nvPr/>
        </p:nvSpPr>
        <p:spPr>
          <a:xfrm>
            <a:off x="1555204" y="2976562"/>
            <a:ext cx="6276386" cy="3800476"/>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904" name="Line"/>
          <p:cNvSpPr/>
          <p:nvPr/>
        </p:nvSpPr>
        <p:spPr>
          <a:xfrm flipH="1">
            <a:off x="1725422" y="3183036"/>
            <a:ext cx="8738237" cy="4001076"/>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06" name="Focus on testing situation, not general requirement"/>
          <p:cNvSpPr txBox="1">
            <a:spLocks noGrp="1"/>
          </p:cNvSpPr>
          <p:nvPr>
            <p:ph type="title"/>
          </p:nvPr>
        </p:nvSpPr>
        <p:spPr>
          <a:prstGeom prst="rect">
            <a:avLst/>
          </a:prstGeom>
        </p:spPr>
        <p:txBody>
          <a:bodyPr/>
          <a:lstStyle>
            <a:lvl1pPr>
              <a:defRPr sz="7600"/>
            </a:lvl1pPr>
          </a:lstStyle>
          <a:p>
            <a:r>
              <a:rPr>
                <a:solidFill>
                  <a:schemeClr val="bg1"/>
                </a:solidFill>
              </a:rPr>
              <a:t>Focus on testing situation, not general requirement</a:t>
            </a:r>
          </a:p>
        </p:txBody>
      </p:sp>
      <p:sp>
        <p:nvSpPr>
          <p:cNvPr id="907" name="Given I am at any page…"/>
          <p:cNvSpPr txBox="1"/>
          <p:nvPr/>
        </p:nvSpPr>
        <p:spPr>
          <a:xfrm>
            <a:off x="549948" y="3331367"/>
            <a:ext cx="11595101" cy="196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Given</a:t>
            </a:r>
            <a:r>
              <a:t> I am at any page</a:t>
            </a:r>
          </a:p>
          <a:p>
            <a:pPr algn="l"/>
            <a:r>
              <a:rPr>
                <a:solidFill>
                  <a:srgbClr val="FEFB27"/>
                </a:solidFill>
              </a:rPr>
              <a:t>When</a:t>
            </a:r>
            <a:r>
              <a:t> I double click </a:t>
            </a:r>
          </a:p>
          <a:p>
            <a:pPr algn="l"/>
            <a:r>
              <a:rPr>
                <a:solidFill>
                  <a:srgbClr val="FEFB27"/>
                </a:solidFill>
              </a:rPr>
              <a:t>Then </a:t>
            </a:r>
            <a:r>
              <a:rPr>
                <a:solidFill>
                  <a:srgbClr val="F3F9F6"/>
                </a:solidFill>
              </a:rPr>
              <a:t>I can see a help message</a:t>
            </a:r>
          </a:p>
        </p:txBody>
      </p:sp>
      <p:sp>
        <p:nvSpPr>
          <p:cNvPr id="908" name="Arrow"/>
          <p:cNvSpPr/>
          <p:nvPr/>
        </p:nvSpPr>
        <p:spPr>
          <a:xfrm>
            <a:off x="347938" y="6308788"/>
            <a:ext cx="1465661" cy="1804096"/>
          </a:xfrm>
          <a:prstGeom prst="rightArrow">
            <a:avLst>
              <a:gd name="adj1" fmla="val 32000"/>
              <a:gd name="adj2" fmla="val 48287"/>
            </a:avLst>
          </a:prstGeom>
          <a:blipFill>
            <a:blip r:embed="rId2"/>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909" name="Given I am at the &quot;Article&quot; page…"/>
          <p:cNvSpPr txBox="1"/>
          <p:nvPr/>
        </p:nvSpPr>
        <p:spPr>
          <a:xfrm>
            <a:off x="2421494" y="5915435"/>
            <a:ext cx="11595101" cy="259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Given</a:t>
            </a:r>
            <a:r>
              <a:t> I am at the "Article" page</a:t>
            </a:r>
          </a:p>
          <a:p>
            <a:pPr algn="l"/>
            <a:r>
              <a:rPr>
                <a:solidFill>
                  <a:srgbClr val="FEFB27"/>
                </a:solidFill>
              </a:rPr>
              <a:t>When</a:t>
            </a:r>
            <a:r>
              <a:t> I ask for help </a:t>
            </a:r>
          </a:p>
          <a:p>
            <a:pPr algn="l"/>
            <a:r>
              <a:rPr>
                <a:solidFill>
                  <a:srgbClr val="FEFB27"/>
                </a:solidFill>
              </a:rPr>
              <a:t>Then </a:t>
            </a:r>
            <a:r>
              <a:rPr>
                <a:solidFill>
                  <a:srgbClr val="F3F9F6"/>
                </a:solidFill>
              </a:rPr>
              <a:t>I can see a “help" message related to </a:t>
            </a:r>
          </a:p>
          <a:p>
            <a:pPr algn="l"/>
            <a:r>
              <a:rPr>
                <a:solidFill>
                  <a:srgbClr val="F3F9F6"/>
                </a:solidFill>
              </a:rPr>
              <a:t>        "article creation"</a:t>
            </a:r>
          </a:p>
        </p:txBody>
      </p:sp>
      <p:sp>
        <p:nvSpPr>
          <p:cNvPr id="910" name="Line"/>
          <p:cNvSpPr/>
          <p:nvPr/>
        </p:nvSpPr>
        <p:spPr>
          <a:xfrm>
            <a:off x="1555204" y="2976562"/>
            <a:ext cx="5286864" cy="2654712"/>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911" name="Line"/>
          <p:cNvSpPr/>
          <p:nvPr/>
        </p:nvSpPr>
        <p:spPr>
          <a:xfrm flipH="1">
            <a:off x="480750" y="3181960"/>
            <a:ext cx="6089512" cy="2414768"/>
          </a:xfrm>
          <a:prstGeom prst="line">
            <a:avLst/>
          </a:prstGeom>
          <a:ln w="25400">
            <a:solidFill>
              <a:srgbClr val="F52E2F"/>
            </a:solidFill>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13" name="Take notes, now!"/>
          <p:cNvSpPr txBox="1">
            <a:spLocks noGrp="1"/>
          </p:cNvSpPr>
          <p:nvPr>
            <p:ph type="title"/>
          </p:nvPr>
        </p:nvSpPr>
        <p:spPr>
          <a:xfrm>
            <a:off x="1270000" y="1638300"/>
            <a:ext cx="10464800" cy="5867400"/>
          </a:xfrm>
          <a:prstGeom prst="rect">
            <a:avLst/>
          </a:prstGeom>
        </p:spPr>
        <p:txBody>
          <a:bodyPr/>
          <a:lstStyle>
            <a:lvl1pPr>
              <a:defRPr sz="14200"/>
            </a:lvl1pPr>
          </a:lstStyle>
          <a:p>
            <a:r>
              <a:rPr>
                <a:solidFill>
                  <a:schemeClr val="bg1"/>
                </a:solidFill>
              </a:rPr>
              <a:t>Take notes, now!</a:t>
            </a:r>
          </a:p>
        </p:txBody>
      </p:sp>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15" name="Hands on exercises"/>
          <p:cNvSpPr txBox="1">
            <a:spLocks noGrp="1"/>
          </p:cNvSpPr>
          <p:nvPr>
            <p:ph type="title"/>
          </p:nvPr>
        </p:nvSpPr>
        <p:spPr>
          <a:xfrm>
            <a:off x="1270000" y="1182774"/>
            <a:ext cx="10464800" cy="5867401"/>
          </a:xfrm>
          <a:prstGeom prst="rect">
            <a:avLst/>
          </a:prstGeom>
        </p:spPr>
        <p:txBody>
          <a:bodyPr/>
          <a:lstStyle>
            <a:lvl1pPr>
              <a:defRPr sz="14200"/>
            </a:lvl1pPr>
          </a:lstStyle>
          <a:p>
            <a:r>
              <a:rPr>
                <a:solidFill>
                  <a:schemeClr val="bg1"/>
                </a:solidFill>
              </a:rPr>
              <a:t>Hands on exercises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2" name="What functionalities do the stakeholders require from the system?"/>
          <p:cNvSpPr txBox="1">
            <a:spLocks noGrp="1"/>
          </p:cNvSpPr>
          <p:nvPr>
            <p:ph type="title"/>
          </p:nvPr>
        </p:nvSpPr>
        <p:spPr>
          <a:xfrm>
            <a:off x="1270000" y="2304063"/>
            <a:ext cx="10464800" cy="5145474"/>
          </a:xfrm>
          <a:prstGeom prst="rect">
            <a:avLst/>
          </a:prstGeom>
        </p:spPr>
        <p:txBody>
          <a:bodyPr/>
          <a:lstStyle/>
          <a:p>
            <a:r>
              <a:rPr>
                <a:solidFill>
                  <a:schemeClr val="bg1"/>
                </a:solidFill>
              </a:rPr>
              <a:t>What </a:t>
            </a:r>
            <a:r>
              <a:rPr>
                <a:solidFill>
                  <a:schemeClr val="bg1"/>
                </a:solidFill>
              </a:rPr>
              <a:t>functionalities</a:t>
            </a:r>
            <a:r>
              <a:rPr>
                <a:solidFill>
                  <a:schemeClr val="bg1"/>
                </a:solidFill>
              </a:rPr>
              <a:t> do the stakeholders require from the system?</a:t>
            </a:r>
          </a:p>
        </p:txBody>
      </p:sp>
      <p:sp>
        <p:nvSpPr>
          <p:cNvPr id="283" name="functional requirements"/>
          <p:cNvSpPr/>
          <p:nvPr/>
        </p:nvSpPr>
        <p:spPr>
          <a:xfrm>
            <a:off x="9342132" y="7127759"/>
            <a:ext cx="2939443" cy="2325302"/>
          </a:xfrm>
          <a:prstGeom prst="wedgeEllipseCallout">
            <a:avLst>
              <a:gd name="adj1" fmla="val -51409"/>
              <a:gd name="adj2" fmla="val -63676"/>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800">
                <a:effectLst>
                  <a:outerShdw blurRad="38100" dist="12700" dir="5400000" rotWithShape="0">
                    <a:srgbClr val="000000">
                      <a:alpha val="50000"/>
                    </a:srgbClr>
                  </a:outerShdw>
                </a:effectLst>
              </a:defRPr>
            </a:lvl1pPr>
          </a:lstStyle>
          <a:p>
            <a:r>
              <a:t>functional requirements</a:t>
            </a:r>
          </a:p>
        </p:txBody>
      </p:sp>
    </p:spTree>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19" name="Requirements 3"/>
          <p:cNvSpPr txBox="1">
            <a:spLocks noGrp="1"/>
          </p:cNvSpPr>
          <p:nvPr>
            <p:ph type="title"/>
          </p:nvPr>
        </p:nvSpPr>
        <p:spPr>
          <a:prstGeom prst="rect">
            <a:avLst/>
          </a:prstGeom>
        </p:spPr>
        <p:txBody>
          <a:bodyPr/>
          <a:lstStyle/>
          <a:p>
            <a:r>
              <a:rPr>
                <a:solidFill>
                  <a:schemeClr val="bg1"/>
                </a:solidFill>
              </a:rPr>
              <a:t>Requirements 3</a:t>
            </a:r>
          </a:p>
        </p:txBody>
      </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 name="Requirements 4"/>
          <p:cNvSpPr txBox="1">
            <a:spLocks noGrp="1"/>
          </p:cNvSpPr>
          <p:nvPr>
            <p:ph type="title"/>
          </p:nvPr>
        </p:nvSpPr>
        <p:spPr>
          <a:prstGeom prst="rect">
            <a:avLst/>
          </a:prstGeom>
        </p:spPr>
        <p:txBody>
          <a:bodyPr/>
          <a:lstStyle/>
          <a:p>
            <a:r>
              <a:rPr>
                <a:solidFill>
                  <a:schemeClr val="bg1"/>
                </a:solidFill>
              </a:rPr>
              <a:t>Requirements 4</a:t>
            </a:r>
          </a:p>
        </p:txBody>
      </p:sp>
    </p:spTree>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3" name="Scenario writing studio"/>
          <p:cNvSpPr txBox="1">
            <a:spLocks noGrp="1"/>
          </p:cNvSpPr>
          <p:nvPr>
            <p:ph type="title"/>
          </p:nvPr>
        </p:nvSpPr>
        <p:spPr>
          <a:xfrm>
            <a:off x="1270000" y="2763142"/>
            <a:ext cx="10464800" cy="4227316"/>
          </a:xfrm>
          <a:prstGeom prst="rect">
            <a:avLst/>
          </a:prstGeom>
        </p:spPr>
        <p:txBody>
          <a:bodyPr>
            <a:normAutofit fontScale="90000"/>
          </a:bodyPr>
          <a:lstStyle>
            <a:lvl1pPr defTabSz="578358">
              <a:defRPr sz="14058"/>
            </a:lvl1pPr>
          </a:lstStyle>
          <a:p>
            <a:r>
              <a:rPr>
                <a:solidFill>
                  <a:schemeClr val="bg1"/>
                </a:solidFill>
              </a:rPr>
              <a:t>Scenario writing studio</a:t>
            </a:r>
          </a:p>
        </p:txBody>
      </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7" name="Service based scenario"/>
          <p:cNvSpPr txBox="1">
            <a:spLocks noGrp="1"/>
          </p:cNvSpPr>
          <p:nvPr>
            <p:ph type="title"/>
          </p:nvPr>
        </p:nvSpPr>
        <p:spPr>
          <a:prstGeom prst="rect">
            <a:avLst/>
          </a:prstGeom>
        </p:spPr>
        <p:txBody>
          <a:bodyPr/>
          <a:lstStyle/>
          <a:p>
            <a:r>
              <a:rPr>
                <a:solidFill>
                  <a:schemeClr val="bg1"/>
                </a:solidFill>
              </a:rPr>
              <a:t>Service based scenario</a:t>
            </a:r>
          </a:p>
        </p:txBody>
      </p:sp>
    </p:spTree>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31" name="Scenario: cadastrar aluno sem email…"/>
          <p:cNvSpPr txBox="1"/>
          <p:nvPr/>
        </p:nvSpPr>
        <p:spPr>
          <a:xfrm>
            <a:off x="932171" y="473668"/>
            <a:ext cx="11140457" cy="321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Scenario: </a:t>
            </a:r>
            <a:r>
              <a:rPr>
                <a:solidFill>
                  <a:srgbClr val="F3F9F6"/>
                </a:solidFill>
              </a:rPr>
              <a:t>cadastrar aluno sem email</a:t>
            </a:r>
          </a:p>
          <a:p>
            <a:pPr algn="l"/>
            <a:r>
              <a:t>    </a:t>
            </a:r>
            <a:r>
              <a:rPr>
                <a:solidFill>
                  <a:srgbClr val="FEFB27"/>
                </a:solidFill>
              </a:rPr>
              <a:t>Given</a:t>
            </a:r>
          </a:p>
          <a:p>
            <a:pPr algn="l"/>
            <a:r>
              <a:rPr>
                <a:solidFill>
                  <a:srgbClr val="FEFB27"/>
                </a:solidFill>
              </a:rPr>
              <a:t>    When </a:t>
            </a:r>
            <a:r>
              <a:rPr>
                <a:solidFill>
                  <a:srgbClr val="F3F9F6"/>
                </a:solidFill>
              </a:rPr>
              <a:t>eu tento cadastrar o aluno "Paulo"</a:t>
            </a:r>
          </a:p>
          <a:p>
            <a:pPr algn="l"/>
            <a:r>
              <a:rPr>
                <a:solidFill>
                  <a:srgbClr val="F3F9F6"/>
                </a:solidFill>
              </a:rPr>
              <a:t>              com CPF "683", mas sem e-mail</a:t>
            </a:r>
            <a:endParaRPr>
              <a:solidFill>
                <a:srgbClr val="FEFB27"/>
              </a:solidFill>
            </a:endParaRPr>
          </a:p>
          <a:p>
            <a:pPr algn="l"/>
            <a:r>
              <a:rPr>
                <a:solidFill>
                  <a:srgbClr val="FEFB27"/>
                </a:solidFill>
              </a:rPr>
              <a:t>    Then</a:t>
            </a:r>
          </a:p>
        </p:txBody>
      </p:sp>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35" name="Scenario: cadastrar aluno sem email…"/>
          <p:cNvSpPr txBox="1"/>
          <p:nvPr/>
        </p:nvSpPr>
        <p:spPr>
          <a:xfrm>
            <a:off x="932171" y="473152"/>
            <a:ext cx="11140457" cy="445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Scenario: </a:t>
            </a:r>
            <a:r>
              <a:rPr>
                <a:solidFill>
                  <a:srgbClr val="F3F9F6"/>
                </a:solidFill>
              </a:rPr>
              <a:t>cadastrar aluno sem email</a:t>
            </a:r>
          </a:p>
          <a:p>
            <a:pPr algn="l"/>
            <a:r>
              <a:t>    </a:t>
            </a:r>
            <a:r>
              <a:rPr>
                <a:solidFill>
                  <a:srgbClr val="FEFB27"/>
                </a:solidFill>
              </a:rPr>
              <a:t>Given </a:t>
            </a:r>
            <a:endParaRPr>
              <a:solidFill>
                <a:srgbClr val="F3F9F6"/>
              </a:solidFill>
            </a:endParaRPr>
          </a:p>
          <a:p>
            <a:pPr algn="l"/>
            <a:r>
              <a:rPr>
                <a:solidFill>
                  <a:srgbClr val="F3F9F6"/>
                </a:solidFill>
              </a:rPr>
              <a:t>  </a:t>
            </a:r>
            <a:r>
              <a:rPr>
                <a:solidFill>
                  <a:srgbClr val="FEFB27"/>
                </a:solidFill>
              </a:rPr>
              <a:t>  When </a:t>
            </a:r>
            <a:r>
              <a:rPr>
                <a:solidFill>
                  <a:srgbClr val="F3F9F6"/>
                </a:solidFill>
              </a:rPr>
              <a:t>eu tento cadastrar o aluno "Paulo"</a:t>
            </a:r>
          </a:p>
          <a:p>
            <a:pPr algn="l"/>
            <a:r>
              <a:rPr>
                <a:solidFill>
                  <a:srgbClr val="F3F9F6"/>
                </a:solidFill>
              </a:rPr>
              <a:t>              com CPF "683", mas sem e-mail</a:t>
            </a:r>
            <a:endParaRPr>
              <a:solidFill>
                <a:srgbClr val="FEFB27"/>
              </a:solidFill>
            </a:endParaRPr>
          </a:p>
          <a:p>
            <a:pPr algn="l"/>
            <a:r>
              <a:rPr>
                <a:solidFill>
                  <a:srgbClr val="FEFB27"/>
                </a:solidFill>
              </a:rPr>
              <a:t>    Then </a:t>
            </a:r>
            <a:r>
              <a:t>o servidor retorna uma mensagem </a:t>
            </a:r>
          </a:p>
          <a:p>
            <a:pPr algn="l"/>
            <a:r>
              <a:t>            de erro</a:t>
            </a:r>
          </a:p>
          <a:p>
            <a:pPr algn="l"/>
            <a:r>
              <a:t>    </a:t>
            </a:r>
          </a:p>
        </p:txBody>
      </p:sp>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39" name="Scenario: cadastrar aluno sem email…"/>
          <p:cNvSpPr txBox="1"/>
          <p:nvPr/>
        </p:nvSpPr>
        <p:spPr>
          <a:xfrm>
            <a:off x="932171" y="473152"/>
            <a:ext cx="11140457" cy="445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Scenario: </a:t>
            </a:r>
            <a:r>
              <a:rPr>
                <a:solidFill>
                  <a:srgbClr val="F3F9F6"/>
                </a:solidFill>
              </a:rPr>
              <a:t>cadastrar aluno sem email</a:t>
            </a:r>
          </a:p>
          <a:p>
            <a:pPr algn="l"/>
            <a:r>
              <a:t>    </a:t>
            </a:r>
            <a:r>
              <a:rPr>
                <a:solidFill>
                  <a:srgbClr val="FEFB27"/>
                </a:solidFill>
              </a:rPr>
              <a:t>Given </a:t>
            </a:r>
            <a:r>
              <a:rPr>
                <a:solidFill>
                  <a:srgbClr val="F3F9F6"/>
                </a:solidFill>
              </a:rPr>
              <a:t>eu acesso o sistema como "professor"</a:t>
            </a:r>
          </a:p>
          <a:p>
            <a:pPr algn="l"/>
            <a:r>
              <a:rPr>
                <a:solidFill>
                  <a:srgbClr val="F3F9F6"/>
                </a:solidFill>
              </a:rPr>
              <a:t>  </a:t>
            </a:r>
            <a:r>
              <a:rPr>
                <a:solidFill>
                  <a:srgbClr val="FEFB27"/>
                </a:solidFill>
              </a:rPr>
              <a:t>  When </a:t>
            </a:r>
            <a:r>
              <a:rPr>
                <a:solidFill>
                  <a:srgbClr val="F3F9F6"/>
                </a:solidFill>
              </a:rPr>
              <a:t>eu tento cadastrar o aluno "Paulo"</a:t>
            </a:r>
          </a:p>
          <a:p>
            <a:pPr algn="l"/>
            <a:r>
              <a:rPr>
                <a:solidFill>
                  <a:srgbClr val="F3F9F6"/>
                </a:solidFill>
              </a:rPr>
              <a:t>              com CPF "683", mas sem e-mail</a:t>
            </a:r>
            <a:endParaRPr>
              <a:solidFill>
                <a:srgbClr val="FEFB27"/>
              </a:solidFill>
            </a:endParaRPr>
          </a:p>
          <a:p>
            <a:pPr algn="l"/>
            <a:r>
              <a:rPr>
                <a:solidFill>
                  <a:srgbClr val="FEFB27"/>
                </a:solidFill>
              </a:rPr>
              <a:t>    Then </a:t>
            </a:r>
            <a:r>
              <a:t>o servidor retorna uma mensagem </a:t>
            </a:r>
          </a:p>
          <a:p>
            <a:pPr algn="l"/>
            <a:r>
              <a:t>            de erro</a:t>
            </a:r>
          </a:p>
          <a:p>
            <a:pPr algn="l"/>
            <a:r>
              <a:t>    </a:t>
            </a:r>
          </a:p>
        </p:txBody>
      </p:sp>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43" name="Scenario: cadastrar aluno sem email…"/>
          <p:cNvSpPr txBox="1"/>
          <p:nvPr/>
        </p:nvSpPr>
        <p:spPr>
          <a:xfrm>
            <a:off x="932171" y="472119"/>
            <a:ext cx="11140457" cy="570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Scenario: </a:t>
            </a:r>
            <a:r>
              <a:rPr>
                <a:solidFill>
                  <a:srgbClr val="F3F9F6"/>
                </a:solidFill>
              </a:rPr>
              <a:t>cadastrar aluno sem email</a:t>
            </a:r>
          </a:p>
          <a:p>
            <a:pPr algn="l"/>
            <a:r>
              <a:t>    </a:t>
            </a:r>
            <a:r>
              <a:rPr>
                <a:solidFill>
                  <a:srgbClr val="FEFB27"/>
                </a:solidFill>
              </a:rPr>
              <a:t>Given </a:t>
            </a:r>
            <a:r>
              <a:rPr>
                <a:solidFill>
                  <a:srgbClr val="F3F9F6"/>
                </a:solidFill>
              </a:rPr>
              <a:t>eu acesso o sistema como "professor"</a:t>
            </a:r>
          </a:p>
          <a:p>
            <a:pPr algn="l"/>
            <a:r>
              <a:rPr>
                <a:solidFill>
                  <a:srgbClr val="F3F9F6"/>
                </a:solidFill>
              </a:rPr>
              <a:t>    </a:t>
            </a:r>
            <a:r>
              <a:rPr>
                <a:solidFill>
                  <a:srgbClr val="FEFB27"/>
                </a:solidFill>
              </a:rPr>
              <a:t>And</a:t>
            </a:r>
            <a:r>
              <a:rPr>
                <a:solidFill>
                  <a:srgbClr val="F3F9F6"/>
                </a:solidFill>
              </a:rPr>
              <a:t> o sistema não tem um aluno "Paulo"</a:t>
            </a:r>
          </a:p>
          <a:p>
            <a:pPr algn="l"/>
            <a:r>
              <a:rPr>
                <a:solidFill>
                  <a:srgbClr val="F3F9F6"/>
                </a:solidFill>
              </a:rPr>
              <a:t>           com CPF "683"</a:t>
            </a:r>
          </a:p>
          <a:p>
            <a:pPr algn="l"/>
            <a:r>
              <a:rPr>
                <a:solidFill>
                  <a:srgbClr val="F3F9F6"/>
                </a:solidFill>
              </a:rPr>
              <a:t>  </a:t>
            </a:r>
            <a:r>
              <a:rPr>
                <a:solidFill>
                  <a:srgbClr val="FEFB27"/>
                </a:solidFill>
              </a:rPr>
              <a:t>  When </a:t>
            </a:r>
            <a:r>
              <a:rPr>
                <a:solidFill>
                  <a:srgbClr val="F3F9F6"/>
                </a:solidFill>
              </a:rPr>
              <a:t>eu tento cadastrar o aluno "Paulo"</a:t>
            </a:r>
          </a:p>
          <a:p>
            <a:pPr algn="l"/>
            <a:r>
              <a:rPr>
                <a:solidFill>
                  <a:srgbClr val="F3F9F6"/>
                </a:solidFill>
              </a:rPr>
              <a:t>              com CPF "683", mas sem e-mail</a:t>
            </a:r>
            <a:endParaRPr>
              <a:solidFill>
                <a:srgbClr val="FEFB27"/>
              </a:solidFill>
            </a:endParaRPr>
          </a:p>
          <a:p>
            <a:pPr algn="l"/>
            <a:r>
              <a:rPr>
                <a:solidFill>
                  <a:srgbClr val="FEFB27"/>
                </a:solidFill>
              </a:rPr>
              <a:t>    Then </a:t>
            </a:r>
            <a:r>
              <a:t>o servidor retorna uma mensagem </a:t>
            </a:r>
          </a:p>
          <a:p>
            <a:pPr algn="l"/>
            <a:r>
              <a:t>            de erro sobre ausência de email</a:t>
            </a:r>
          </a:p>
          <a:p>
            <a:pPr algn="l"/>
            <a:r>
              <a:t>    </a:t>
            </a:r>
          </a:p>
        </p:txBody>
      </p:sp>
    </p:spTree>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47" name="Scenario: cadastrar aluno sem email…"/>
          <p:cNvSpPr txBox="1"/>
          <p:nvPr/>
        </p:nvSpPr>
        <p:spPr>
          <a:xfrm>
            <a:off x="932171" y="474184"/>
            <a:ext cx="11140457" cy="694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Scenario: </a:t>
            </a:r>
            <a:r>
              <a:rPr>
                <a:solidFill>
                  <a:srgbClr val="F3F9F6"/>
                </a:solidFill>
              </a:rPr>
              <a:t>cadastrar aluno sem email</a:t>
            </a:r>
          </a:p>
          <a:p>
            <a:pPr algn="l"/>
            <a:r>
              <a:t>    </a:t>
            </a:r>
            <a:r>
              <a:rPr>
                <a:solidFill>
                  <a:srgbClr val="FEFB27"/>
                </a:solidFill>
              </a:rPr>
              <a:t>Given </a:t>
            </a:r>
            <a:r>
              <a:rPr>
                <a:solidFill>
                  <a:srgbClr val="F3F9F6"/>
                </a:solidFill>
              </a:rPr>
              <a:t>eu acesso o sistema como "professor"</a:t>
            </a:r>
          </a:p>
          <a:p>
            <a:pPr algn="l"/>
            <a:r>
              <a:rPr>
                <a:solidFill>
                  <a:srgbClr val="F3F9F6"/>
                </a:solidFill>
              </a:rPr>
              <a:t>    </a:t>
            </a:r>
            <a:r>
              <a:rPr>
                <a:solidFill>
                  <a:srgbClr val="FEFB27"/>
                </a:solidFill>
              </a:rPr>
              <a:t>And</a:t>
            </a:r>
            <a:r>
              <a:rPr>
                <a:solidFill>
                  <a:srgbClr val="F3F9F6"/>
                </a:solidFill>
              </a:rPr>
              <a:t> o sistema não tem um aluno "Paulo"</a:t>
            </a:r>
          </a:p>
          <a:p>
            <a:pPr algn="l"/>
            <a:r>
              <a:rPr>
                <a:solidFill>
                  <a:srgbClr val="F3F9F6"/>
                </a:solidFill>
              </a:rPr>
              <a:t>           com CPF "683"</a:t>
            </a:r>
          </a:p>
          <a:p>
            <a:pPr algn="l"/>
            <a:r>
              <a:rPr>
                <a:solidFill>
                  <a:srgbClr val="F3F9F6"/>
                </a:solidFill>
              </a:rPr>
              <a:t>  </a:t>
            </a:r>
            <a:r>
              <a:rPr>
                <a:solidFill>
                  <a:srgbClr val="FEFB27"/>
                </a:solidFill>
              </a:rPr>
              <a:t>  When </a:t>
            </a:r>
            <a:r>
              <a:rPr>
                <a:solidFill>
                  <a:srgbClr val="F3F9F6"/>
                </a:solidFill>
              </a:rPr>
              <a:t>eu tento cadastrar o aluno "Paulo"</a:t>
            </a:r>
          </a:p>
          <a:p>
            <a:pPr algn="l"/>
            <a:r>
              <a:rPr>
                <a:solidFill>
                  <a:srgbClr val="F3F9F6"/>
                </a:solidFill>
              </a:rPr>
              <a:t>              com CPF "683", mas sem e-mail</a:t>
            </a:r>
            <a:endParaRPr>
              <a:solidFill>
                <a:srgbClr val="FEFB27"/>
              </a:solidFill>
            </a:endParaRPr>
          </a:p>
          <a:p>
            <a:pPr algn="l"/>
            <a:r>
              <a:rPr>
                <a:solidFill>
                  <a:srgbClr val="FEFB27"/>
                </a:solidFill>
              </a:rPr>
              <a:t>    Then </a:t>
            </a:r>
            <a:r>
              <a:t>o servidor retorna uma mensagem </a:t>
            </a:r>
          </a:p>
          <a:p>
            <a:pPr algn="l"/>
            <a:r>
              <a:t>            de erro sobre ausência de email</a:t>
            </a:r>
          </a:p>
          <a:p>
            <a:pPr algn="l"/>
            <a:r>
              <a:t>    </a:t>
            </a:r>
            <a:r>
              <a:rPr>
                <a:solidFill>
                  <a:srgbClr val="FEFB27"/>
                </a:solidFill>
              </a:rPr>
              <a:t>And</a:t>
            </a:r>
            <a:r>
              <a:rPr>
                <a:solidFill>
                  <a:srgbClr val="F3F9F6"/>
                </a:solidFill>
              </a:rPr>
              <a:t> o sistema não tem um aluno "Paulo"</a:t>
            </a:r>
          </a:p>
          <a:p>
            <a:pPr algn="l"/>
            <a:r>
              <a:rPr>
                <a:solidFill>
                  <a:srgbClr val="F3F9F6"/>
                </a:solidFill>
              </a:rPr>
              <a:t>           com CPF "683"</a:t>
            </a:r>
          </a:p>
          <a:p>
            <a:pPr algn="l"/>
            <a:r>
              <a:t>    </a:t>
            </a:r>
          </a:p>
        </p:txBody>
      </p:sp>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51" name="Scenario: cadastrar aluno sem email…"/>
          <p:cNvSpPr txBox="1"/>
          <p:nvPr/>
        </p:nvSpPr>
        <p:spPr>
          <a:xfrm>
            <a:off x="932171" y="469899"/>
            <a:ext cx="11140457" cy="881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EFB27"/>
                </a:solidFill>
              </a:rPr>
              <a:t>Scenario: </a:t>
            </a:r>
            <a:r>
              <a:rPr>
                <a:solidFill>
                  <a:srgbClr val="F3F9F6"/>
                </a:solidFill>
              </a:rPr>
              <a:t>cadastrar aluno sem email</a:t>
            </a:r>
          </a:p>
          <a:p>
            <a:pPr algn="l"/>
            <a:r>
              <a:t>    </a:t>
            </a:r>
            <a:r>
              <a:rPr>
                <a:solidFill>
                  <a:srgbClr val="FEFB27"/>
                </a:solidFill>
              </a:rPr>
              <a:t>Given </a:t>
            </a:r>
            <a:r>
              <a:rPr>
                <a:solidFill>
                  <a:srgbClr val="F3F9F6"/>
                </a:solidFill>
              </a:rPr>
              <a:t>eu acesso o sistema como "professor"</a:t>
            </a:r>
          </a:p>
          <a:p>
            <a:pPr algn="l"/>
            <a:r>
              <a:rPr>
                <a:solidFill>
                  <a:srgbClr val="F3F9F6"/>
                </a:solidFill>
              </a:rPr>
              <a:t>    </a:t>
            </a:r>
            <a:r>
              <a:rPr>
                <a:solidFill>
                  <a:srgbClr val="FEFB27"/>
                </a:solidFill>
              </a:rPr>
              <a:t>And</a:t>
            </a:r>
            <a:r>
              <a:rPr>
                <a:solidFill>
                  <a:srgbClr val="F3F9F6"/>
                </a:solidFill>
              </a:rPr>
              <a:t> o sistema não tem um aluno "Paulo"</a:t>
            </a:r>
          </a:p>
          <a:p>
            <a:pPr algn="l"/>
            <a:r>
              <a:rPr>
                <a:solidFill>
                  <a:srgbClr val="F3F9F6"/>
                </a:solidFill>
              </a:rPr>
              <a:t>           com CPF “683"</a:t>
            </a:r>
          </a:p>
          <a:p>
            <a:pPr algn="l"/>
            <a:r>
              <a:rPr>
                <a:solidFill>
                  <a:srgbClr val="F3F9F6"/>
                </a:solidFill>
              </a:rPr>
              <a:t>    </a:t>
            </a:r>
            <a:r>
              <a:rPr>
                <a:solidFill>
                  <a:srgbClr val="FEFB27"/>
                </a:solidFill>
              </a:rPr>
              <a:t>And</a:t>
            </a:r>
            <a:r>
              <a:t> </a:t>
            </a:r>
            <a:r>
              <a:rPr>
                <a:solidFill>
                  <a:srgbClr val="F3F9F6"/>
                </a:solidFill>
              </a:rPr>
              <a:t>o sistema tem uma aluna "Mariana"</a:t>
            </a:r>
          </a:p>
          <a:p>
            <a:pPr algn="l"/>
            <a:r>
              <a:rPr>
                <a:solidFill>
                  <a:srgbClr val="F3F9F6"/>
                </a:solidFill>
              </a:rPr>
              <a:t>           com CPF "965"</a:t>
            </a:r>
          </a:p>
          <a:p>
            <a:pPr algn="l"/>
            <a:r>
              <a:rPr>
                <a:solidFill>
                  <a:srgbClr val="F3F9F6"/>
                </a:solidFill>
              </a:rPr>
              <a:t>  </a:t>
            </a:r>
            <a:r>
              <a:rPr>
                <a:solidFill>
                  <a:srgbClr val="FEFB27"/>
                </a:solidFill>
              </a:rPr>
              <a:t>  When </a:t>
            </a:r>
            <a:r>
              <a:rPr>
                <a:solidFill>
                  <a:srgbClr val="F3F9F6"/>
                </a:solidFill>
              </a:rPr>
              <a:t>eu tento cadastrar o aluno "Paulo"</a:t>
            </a:r>
          </a:p>
          <a:p>
            <a:pPr algn="l"/>
            <a:r>
              <a:rPr>
                <a:solidFill>
                  <a:srgbClr val="F3F9F6"/>
                </a:solidFill>
              </a:rPr>
              <a:t>              com CPF "683", mas sem e-mail</a:t>
            </a:r>
            <a:endParaRPr>
              <a:solidFill>
                <a:srgbClr val="FEFB27"/>
              </a:solidFill>
            </a:endParaRPr>
          </a:p>
          <a:p>
            <a:pPr algn="l"/>
            <a:r>
              <a:rPr>
                <a:solidFill>
                  <a:srgbClr val="FEFB27"/>
                </a:solidFill>
              </a:rPr>
              <a:t>    Then </a:t>
            </a:r>
            <a:r>
              <a:t>o servidor retorna uma mensagem </a:t>
            </a:r>
          </a:p>
          <a:p>
            <a:pPr algn="l"/>
            <a:r>
              <a:t>            de erro sobre ausência de email</a:t>
            </a:r>
          </a:p>
          <a:p>
            <a:pPr algn="l"/>
            <a:r>
              <a:t>    </a:t>
            </a:r>
            <a:r>
              <a:rPr>
                <a:solidFill>
                  <a:srgbClr val="FEFB27"/>
                </a:solidFill>
              </a:rPr>
              <a:t>And</a:t>
            </a:r>
            <a:r>
              <a:rPr>
                <a:solidFill>
                  <a:srgbClr val="F3F9F6"/>
                </a:solidFill>
              </a:rPr>
              <a:t> o sistema não tem um aluno "Paulo"</a:t>
            </a:r>
          </a:p>
          <a:p>
            <a:pPr algn="l"/>
            <a:r>
              <a:rPr>
                <a:solidFill>
                  <a:srgbClr val="F3F9F6"/>
                </a:solidFill>
              </a:rPr>
              <a:t>           com CPF “683"</a:t>
            </a:r>
          </a:p>
          <a:p>
            <a:pPr algn="l"/>
            <a:r>
              <a:t>    </a:t>
            </a:r>
            <a:r>
              <a:rPr>
                <a:solidFill>
                  <a:srgbClr val="FEFB27"/>
                </a:solidFill>
              </a:rPr>
              <a:t>And</a:t>
            </a:r>
            <a:r>
              <a:t> </a:t>
            </a:r>
            <a:r>
              <a:rPr>
                <a:solidFill>
                  <a:srgbClr val="F3F9F6"/>
                </a:solidFill>
              </a:rPr>
              <a:t>o sistema tem uma aluna "Mariana"</a:t>
            </a:r>
          </a:p>
          <a:p>
            <a:pPr algn="l"/>
            <a:r>
              <a:rPr>
                <a:solidFill>
                  <a:srgbClr val="F3F9F6"/>
                </a:solidFill>
              </a:rPr>
              <a:t>           com CPF "965"</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7" name="To do before class"/>
          <p:cNvSpPr txBox="1">
            <a:spLocks noGrp="1"/>
          </p:cNvSpPr>
          <p:nvPr>
            <p:ph type="title"/>
          </p:nvPr>
        </p:nvSpPr>
        <p:spPr>
          <a:prstGeom prst="rect">
            <a:avLst/>
          </a:prstGeom>
        </p:spPr>
        <p:txBody>
          <a:bodyPr/>
          <a:lstStyle/>
          <a:p>
            <a:r>
              <a:rPr>
                <a:solidFill>
                  <a:schemeClr val="bg1"/>
                </a:solidFill>
              </a:rPr>
              <a:t>To do before class</a:t>
            </a:r>
          </a:p>
        </p:txBody>
      </p:sp>
      <p:sp>
        <p:nvSpPr>
          <p:cNvPr id="218" name="Watch videos…"/>
          <p:cNvSpPr txBox="1">
            <a:spLocks noGrp="1"/>
          </p:cNvSpPr>
          <p:nvPr>
            <p:ph type="body" idx="1"/>
          </p:nvPr>
        </p:nvSpPr>
        <p:spPr>
          <a:xfrm>
            <a:off x="1270000" y="2768600"/>
            <a:ext cx="10464800" cy="6420876"/>
          </a:xfrm>
          <a:prstGeom prst="rect">
            <a:avLst/>
          </a:prstGeom>
        </p:spPr>
        <p:txBody>
          <a:bodyPr/>
          <a:lstStyle/>
          <a:p>
            <a:r>
              <a:rPr>
                <a:solidFill>
                  <a:schemeClr val="bg1"/>
                </a:solidFill>
              </a:rPr>
              <a:t>Watch videos</a:t>
            </a:r>
          </a:p>
          <a:p>
            <a:r>
              <a:rPr>
                <a:solidFill>
                  <a:schemeClr val="bg1"/>
                </a:solidFill>
              </a:rPr>
              <a:t>Read chapter 7 in the </a:t>
            </a:r>
            <a:r>
              <a:rPr u="sng">
                <a:solidFill>
                  <a:schemeClr val="bg1"/>
                </a:solidFill>
                <a:hlinkClick r:id="rId2"/>
              </a:rPr>
              <a:t>textbook</a:t>
            </a:r>
          </a:p>
          <a:p>
            <a:r>
              <a:rPr>
                <a:solidFill>
                  <a:schemeClr val="bg1"/>
                </a:solidFill>
              </a:rPr>
              <a:t>Send questions and opinions through slack</a:t>
            </a:r>
          </a:p>
          <a:p>
            <a:pPr marL="1197428" lvl="1" indent="-435428">
              <a:defRPr sz="3200"/>
            </a:pPr>
            <a:r>
              <a:rPr>
                <a:solidFill>
                  <a:schemeClr val="bg1"/>
                </a:solidFill>
              </a:rPr>
              <a:t>what haven’t you understood? what don’t you agree? what haven’t you liked? what are you missing to perform the project task?</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7" name="What quality factors and other constraints do the stakeholders require from such functionalities?"/>
          <p:cNvSpPr txBox="1">
            <a:spLocks noGrp="1"/>
          </p:cNvSpPr>
          <p:nvPr>
            <p:ph type="title"/>
          </p:nvPr>
        </p:nvSpPr>
        <p:spPr>
          <a:xfrm>
            <a:off x="1270000" y="1242073"/>
            <a:ext cx="10464800" cy="6135769"/>
          </a:xfrm>
          <a:prstGeom prst="rect">
            <a:avLst/>
          </a:prstGeom>
        </p:spPr>
        <p:txBody>
          <a:bodyPr/>
          <a:lstStyle/>
          <a:p>
            <a:r>
              <a:rPr>
                <a:solidFill>
                  <a:schemeClr val="bg1"/>
                </a:solidFill>
              </a:rPr>
              <a:t>What </a:t>
            </a:r>
            <a:r>
              <a:rPr>
                <a:solidFill>
                  <a:schemeClr val="bg1"/>
                </a:solidFill>
              </a:rPr>
              <a:t>quality factors and other constraints</a:t>
            </a:r>
            <a:r>
              <a:rPr>
                <a:solidFill>
                  <a:schemeClr val="bg1"/>
                </a:solidFill>
              </a:rPr>
              <a:t> do the stakeholders require from such functionalities?</a:t>
            </a:r>
          </a:p>
        </p:txBody>
      </p:sp>
      <p:sp>
        <p:nvSpPr>
          <p:cNvPr id="288" name="non-functional requirements"/>
          <p:cNvSpPr/>
          <p:nvPr/>
        </p:nvSpPr>
        <p:spPr>
          <a:xfrm>
            <a:off x="9329498" y="7355175"/>
            <a:ext cx="3453200" cy="2325301"/>
          </a:xfrm>
          <a:prstGeom prst="wedgeEllipseCallout">
            <a:avLst>
              <a:gd name="adj1" fmla="val -43287"/>
              <a:gd name="adj2" fmla="val -56230"/>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800">
                <a:effectLst>
                  <a:outerShdw blurRad="38100" dist="12700" dir="5400000" rotWithShape="0">
                    <a:srgbClr val="000000">
                      <a:alpha val="50000"/>
                    </a:srgbClr>
                  </a:outerShdw>
                </a:effectLst>
              </a:defRPr>
            </a:lvl1pPr>
          </a:lstStyle>
          <a:p>
            <a:r>
              <a:t>non-functional requirements</a:t>
            </a:r>
          </a:p>
        </p:txBody>
      </p:sp>
    </p:spTree>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55" name="Requirements, going beyond"/>
          <p:cNvSpPr txBox="1">
            <a:spLocks noGrp="1"/>
          </p:cNvSpPr>
          <p:nvPr>
            <p:ph type="title"/>
          </p:nvPr>
        </p:nvSpPr>
        <p:spPr>
          <a:prstGeom prst="rect">
            <a:avLst/>
          </a:prstGeom>
        </p:spPr>
        <p:txBody>
          <a:bodyPr/>
          <a:lstStyle/>
          <a:p>
            <a:r>
              <a:rPr>
                <a:solidFill>
                  <a:schemeClr val="bg1"/>
                </a:solidFill>
              </a:rPr>
              <a:t>Requirements, going beyond</a:t>
            </a:r>
          </a:p>
        </p:txBody>
      </p:sp>
      <p:sp>
        <p:nvSpPr>
          <p:cNvPr id="956" name="Functional versus non-functional…"/>
          <p:cNvSpPr txBox="1">
            <a:spLocks noGrp="1"/>
          </p:cNvSpPr>
          <p:nvPr>
            <p:ph type="body" idx="1"/>
          </p:nvPr>
        </p:nvSpPr>
        <p:spPr>
          <a:xfrm>
            <a:off x="1270000" y="3198162"/>
            <a:ext cx="10464800" cy="6198033"/>
          </a:xfrm>
          <a:prstGeom prst="rect">
            <a:avLst/>
          </a:prstGeom>
        </p:spPr>
        <p:txBody>
          <a:bodyPr>
            <a:normAutofit lnSpcReduction="10000"/>
          </a:bodyPr>
          <a:lstStyle/>
          <a:p>
            <a:pPr marL="675640" indent="-434340" defTabSz="443991">
              <a:spcBef>
                <a:spcPts val="1800"/>
              </a:spcBef>
              <a:defRPr sz="3192"/>
            </a:pPr>
            <a:r>
              <a:rPr>
                <a:solidFill>
                  <a:schemeClr val="bg1"/>
                </a:solidFill>
              </a:rPr>
              <a:t>Functional</a:t>
            </a:r>
            <a:r>
              <a:rPr>
                <a:solidFill>
                  <a:schemeClr val="bg1"/>
                </a:solidFill>
              </a:rPr>
              <a:t> versus non-functional</a:t>
            </a:r>
          </a:p>
          <a:p>
            <a:pPr marL="675640" indent="-434340" defTabSz="443991">
              <a:spcBef>
                <a:spcPts val="1800"/>
              </a:spcBef>
              <a:defRPr sz="3192"/>
            </a:pPr>
            <a:r>
              <a:rPr>
                <a:solidFill>
                  <a:schemeClr val="bg1"/>
                </a:solidFill>
              </a:rPr>
              <a:t>Elicitation versus </a:t>
            </a:r>
            <a:r>
              <a:rPr>
                <a:solidFill>
                  <a:schemeClr val="bg1"/>
                </a:solidFill>
              </a:rPr>
              <a:t>specification</a:t>
            </a:r>
          </a:p>
          <a:p>
            <a:pPr marL="675640" indent="-434340" defTabSz="443991">
              <a:spcBef>
                <a:spcPts val="1800"/>
              </a:spcBef>
              <a:defRPr sz="3192"/>
            </a:pPr>
            <a:r>
              <a:rPr>
                <a:solidFill>
                  <a:schemeClr val="bg1"/>
                </a:solidFill>
              </a:rPr>
              <a:t>Specification approaches</a:t>
            </a:r>
          </a:p>
          <a:p>
            <a:pPr marL="1013459" lvl="1" indent="-434340" defTabSz="443991">
              <a:spcBef>
                <a:spcPts val="1800"/>
              </a:spcBef>
              <a:defRPr sz="3192"/>
            </a:pPr>
            <a:r>
              <a:rPr>
                <a:solidFill>
                  <a:schemeClr val="bg1"/>
                </a:solidFill>
              </a:rPr>
              <a:t>goal model</a:t>
            </a:r>
          </a:p>
          <a:p>
            <a:pPr marL="1013459" lvl="1" indent="-434340" defTabSz="443991">
              <a:spcBef>
                <a:spcPts val="1800"/>
              </a:spcBef>
              <a:defRPr sz="3192"/>
            </a:pPr>
            <a:r>
              <a:rPr>
                <a:solidFill>
                  <a:schemeClr val="bg1"/>
                </a:solidFill>
              </a:rPr>
              <a:t>feature model </a:t>
            </a:r>
          </a:p>
          <a:p>
            <a:pPr marL="1013459" lvl="1" indent="-434340" defTabSz="443991">
              <a:spcBef>
                <a:spcPts val="1800"/>
              </a:spcBef>
              <a:defRPr sz="3192"/>
            </a:pPr>
            <a:r>
              <a:rPr>
                <a:solidFill>
                  <a:schemeClr val="bg1"/>
                </a:solidFill>
              </a:rPr>
              <a:t>requirement list </a:t>
            </a:r>
          </a:p>
          <a:p>
            <a:pPr marL="1013459" lvl="1" indent="-434340" defTabSz="443991">
              <a:spcBef>
                <a:spcPts val="1800"/>
              </a:spcBef>
              <a:defRPr sz="3192"/>
            </a:pPr>
            <a:r>
              <a:rPr>
                <a:solidFill>
                  <a:schemeClr val="bg1"/>
                </a:solidFill>
              </a:rPr>
              <a:t>use case model</a:t>
            </a:r>
          </a:p>
          <a:p>
            <a:pPr marL="1013459" lvl="1" indent="-434340" defTabSz="443991">
              <a:spcBef>
                <a:spcPts val="1800"/>
              </a:spcBef>
              <a:defRPr sz="3192"/>
            </a:pPr>
            <a:r>
              <a:rPr>
                <a:solidFill>
                  <a:schemeClr val="bg1"/>
                </a:solidFill>
              </a:rPr>
              <a:t>formal methods</a:t>
            </a:r>
          </a:p>
          <a:p>
            <a:pPr marL="1013459" lvl="1" indent="-434340" defTabSz="443991">
              <a:spcBef>
                <a:spcPts val="1800"/>
              </a:spcBef>
              <a:defRPr sz="3192">
                <a:solidFill>
                  <a:srgbClr val="FEFB27"/>
                </a:solidFill>
              </a:defRPr>
            </a:pPr>
            <a:r>
              <a:rPr>
                <a:solidFill>
                  <a:schemeClr val="bg1"/>
                </a:solidFill>
              </a:rPr>
              <a:t>scenarios</a:t>
            </a:r>
          </a:p>
        </p:txBody>
      </p:sp>
    </p:spTree>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58" name="Expertise Levels"/>
          <p:cNvSpPr txBox="1">
            <a:spLocks noGrp="1"/>
          </p:cNvSpPr>
          <p:nvPr>
            <p:ph type="title"/>
          </p:nvPr>
        </p:nvSpPr>
        <p:spPr>
          <a:prstGeom prst="rect">
            <a:avLst/>
          </a:prstGeom>
        </p:spPr>
        <p:txBody>
          <a:bodyPr/>
          <a:lstStyle/>
          <a:p>
            <a:r>
              <a:rPr>
                <a:solidFill>
                  <a:schemeClr val="bg1"/>
                </a:solidFill>
              </a:rPr>
              <a:t>Expertise Levels</a:t>
            </a:r>
          </a:p>
        </p:txBody>
      </p:sp>
      <p:sp>
        <p:nvSpPr>
          <p:cNvPr id="959" name="Basic interviewing skills and requirements documents…"/>
          <p:cNvSpPr txBox="1">
            <a:spLocks noGrp="1"/>
          </p:cNvSpPr>
          <p:nvPr>
            <p:ph type="body" idx="1"/>
          </p:nvPr>
        </p:nvSpPr>
        <p:spPr>
          <a:prstGeom prst="rect">
            <a:avLst/>
          </a:prstGeom>
        </p:spPr>
        <p:txBody>
          <a:bodyPr/>
          <a:lstStyle/>
          <a:p>
            <a:r>
              <a:rPr>
                <a:solidFill>
                  <a:schemeClr val="bg1"/>
                </a:solidFill>
              </a:rPr>
              <a:t>Basic interviewing skills and requirements documents</a:t>
            </a:r>
          </a:p>
          <a:p>
            <a:r>
              <a:rPr>
                <a:solidFill>
                  <a:schemeClr val="bg1"/>
                </a:solidFill>
              </a:rPr>
              <a:t>Scenarios and features</a:t>
            </a:r>
          </a:p>
          <a:p>
            <a:r>
              <a:rPr>
                <a:solidFill>
                  <a:schemeClr val="bg1"/>
                </a:solidFill>
              </a:rPr>
              <a:t>NFR and more advanced interviewing and ethnomethodological skills</a:t>
            </a:r>
          </a:p>
          <a:p>
            <a:r>
              <a:rPr>
                <a:solidFill>
                  <a:schemeClr val="bg1"/>
                </a:solidFill>
              </a:rPr>
              <a:t>Goal models</a:t>
            </a:r>
          </a:p>
        </p:txBody>
      </p:sp>
    </p:spTree>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1" name="Comparing techniques?"/>
          <p:cNvSpPr txBox="1">
            <a:spLocks noGrp="1"/>
          </p:cNvSpPr>
          <p:nvPr>
            <p:ph type="title"/>
          </p:nvPr>
        </p:nvSpPr>
        <p:spPr>
          <a:prstGeom prst="rect">
            <a:avLst/>
          </a:prstGeom>
        </p:spPr>
        <p:txBody>
          <a:bodyPr/>
          <a:lstStyle/>
          <a:p>
            <a:r>
              <a:rPr>
                <a:solidFill>
                  <a:schemeClr val="bg1"/>
                </a:solidFill>
              </a:rPr>
              <a:t>Comparing techniques?</a:t>
            </a:r>
          </a:p>
        </p:txBody>
      </p:sp>
      <p:sp>
        <p:nvSpPr>
          <p:cNvPr id="962" name="Line"/>
          <p:cNvSpPr/>
          <p:nvPr/>
        </p:nvSpPr>
        <p:spPr>
          <a:xfrm flipV="1">
            <a:off x="3134082" y="3316965"/>
            <a:ext cx="1" cy="5502011"/>
          </a:xfrm>
          <a:prstGeom prst="line">
            <a:avLst/>
          </a:prstGeom>
          <a:ln w="88900">
            <a:solidFill>
              <a:srgbClr val="FFFFFF"/>
            </a:solidFill>
            <a:miter lim="400000"/>
            <a:tailEnd type="triangle"/>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963" name="Line"/>
          <p:cNvSpPr/>
          <p:nvPr/>
        </p:nvSpPr>
        <p:spPr>
          <a:xfrm>
            <a:off x="3098377" y="8771648"/>
            <a:ext cx="8042600" cy="1"/>
          </a:xfrm>
          <a:prstGeom prst="line">
            <a:avLst/>
          </a:prstGeom>
          <a:ln w="88900">
            <a:solidFill>
              <a:srgbClr val="FFFFFF"/>
            </a:solidFill>
            <a:miter lim="400000"/>
            <a:tailEnd type="triangle"/>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964" name="Ad hoc"/>
          <p:cNvSpPr txBox="1"/>
          <p:nvPr/>
        </p:nvSpPr>
        <p:spPr>
          <a:xfrm>
            <a:off x="3175898" y="8262462"/>
            <a:ext cx="1385665"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solidFill>
                  <a:srgbClr val="FEFB27"/>
                </a:solidFill>
              </a:defRPr>
            </a:lvl1pPr>
          </a:lstStyle>
          <a:p>
            <a:r>
              <a:t>Ad hoc</a:t>
            </a:r>
          </a:p>
        </p:txBody>
      </p:sp>
      <p:sp>
        <p:nvSpPr>
          <p:cNvPr id="965" name="Documents"/>
          <p:cNvSpPr txBox="1"/>
          <p:nvPr/>
        </p:nvSpPr>
        <p:spPr>
          <a:xfrm>
            <a:off x="3793862" y="7262146"/>
            <a:ext cx="2147008"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solidFill>
                  <a:srgbClr val="FEFB27"/>
                </a:solidFill>
              </a:defRPr>
            </a:lvl1pPr>
          </a:lstStyle>
          <a:p>
            <a:r>
              <a:t>Documents</a:t>
            </a:r>
          </a:p>
        </p:txBody>
      </p:sp>
      <p:sp>
        <p:nvSpPr>
          <p:cNvPr id="966" name="Scenarios"/>
          <p:cNvSpPr txBox="1"/>
          <p:nvPr/>
        </p:nvSpPr>
        <p:spPr>
          <a:xfrm>
            <a:off x="5131100" y="6691178"/>
            <a:ext cx="1778249"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solidFill>
                  <a:srgbClr val="FEFB27"/>
                </a:solidFill>
              </a:defRPr>
            </a:lvl1pPr>
          </a:lstStyle>
          <a:p>
            <a:r>
              <a:t>Scenarios</a:t>
            </a:r>
          </a:p>
        </p:txBody>
      </p:sp>
      <p:sp>
        <p:nvSpPr>
          <p:cNvPr id="967" name="Formal…"/>
          <p:cNvSpPr txBox="1"/>
          <p:nvPr/>
        </p:nvSpPr>
        <p:spPr>
          <a:xfrm>
            <a:off x="8134195" y="4736358"/>
            <a:ext cx="2435015"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400">
                <a:solidFill>
                  <a:srgbClr val="FEFB27"/>
                </a:solidFill>
              </a:defRPr>
            </a:pPr>
            <a:r>
              <a:t>Formal</a:t>
            </a:r>
          </a:p>
          <a:p>
            <a:pPr>
              <a:defRPr sz="3400">
                <a:solidFill>
                  <a:srgbClr val="FEFB27"/>
                </a:solidFill>
              </a:defRPr>
            </a:pPr>
            <a:r>
              <a:t>specifications</a:t>
            </a:r>
          </a:p>
        </p:txBody>
      </p:sp>
      <p:sp>
        <p:nvSpPr>
          <p:cNvPr id="968" name="Cost"/>
          <p:cNvSpPr txBox="1"/>
          <p:nvPr/>
        </p:nvSpPr>
        <p:spPr>
          <a:xfrm>
            <a:off x="9601952" y="8849783"/>
            <a:ext cx="1169121"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Cost</a:t>
            </a:r>
          </a:p>
        </p:txBody>
      </p:sp>
      <p:sp>
        <p:nvSpPr>
          <p:cNvPr id="969" name="Benefits"/>
          <p:cNvSpPr txBox="1"/>
          <p:nvPr/>
        </p:nvSpPr>
        <p:spPr>
          <a:xfrm>
            <a:off x="1175966" y="3479669"/>
            <a:ext cx="1841860"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Benefits</a:t>
            </a:r>
          </a:p>
        </p:txBody>
      </p:sp>
      <p:sp>
        <p:nvSpPr>
          <p:cNvPr id="970" name="might be negative"/>
          <p:cNvSpPr/>
          <p:nvPr/>
        </p:nvSpPr>
        <p:spPr>
          <a:xfrm>
            <a:off x="119724" y="8155375"/>
            <a:ext cx="2466480" cy="1369785"/>
          </a:xfrm>
          <a:prstGeom prst="wedgeEllipseCallout">
            <a:avLst>
              <a:gd name="adj1" fmla="val 76326"/>
              <a:gd name="adj2" fmla="val -25260"/>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might be negative</a:t>
            </a:r>
          </a:p>
        </p:txBody>
      </p:sp>
      <p:sp>
        <p:nvSpPr>
          <p:cNvPr id="971" name="Goal models"/>
          <p:cNvSpPr txBox="1"/>
          <p:nvPr/>
        </p:nvSpPr>
        <p:spPr>
          <a:xfrm>
            <a:off x="6410803" y="5961418"/>
            <a:ext cx="2330017" cy="596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solidFill>
                  <a:srgbClr val="FEFB27"/>
                </a:solidFill>
              </a:defRPr>
            </a:lvl1pPr>
          </a:lstStyle>
          <a:p>
            <a:r>
              <a:t>Goal models</a:t>
            </a:r>
          </a:p>
        </p:txBody>
      </p:sp>
    </p:spTree>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75" name="Requirements conceptual model"/>
          <p:cNvSpPr txBox="1">
            <a:spLocks noGrp="1"/>
          </p:cNvSpPr>
          <p:nvPr>
            <p:ph type="title"/>
          </p:nvPr>
        </p:nvSpPr>
        <p:spPr>
          <a:prstGeom prst="rect">
            <a:avLst/>
          </a:prstGeom>
        </p:spPr>
        <p:txBody>
          <a:bodyPr/>
          <a:lstStyle/>
          <a:p>
            <a:r>
              <a:rPr>
                <a:solidFill>
                  <a:schemeClr val="bg1"/>
                </a:solidFill>
              </a:rPr>
              <a:t>Requirements conceptual model</a:t>
            </a:r>
          </a:p>
        </p:txBody>
      </p:sp>
      <p:pic>
        <p:nvPicPr>
          <p:cNvPr id="976" name="ValidationVerification.pdf" descr="ValidationVerification.pdf"/>
          <p:cNvPicPr>
            <a:picLocks noChangeAspect="1"/>
          </p:cNvPicPr>
          <p:nvPr/>
        </p:nvPicPr>
        <p:blipFill>
          <a:blip r:embed="rId2">
            <a:extLst/>
          </a:blip>
          <a:stretch>
            <a:fillRect/>
          </a:stretch>
        </p:blipFill>
        <p:spPr>
          <a:xfrm>
            <a:off x="1792733" y="3221861"/>
            <a:ext cx="10258984" cy="6471385"/>
          </a:xfrm>
          <a:prstGeom prst="rect">
            <a:avLst/>
          </a:prstGeom>
          <a:ln w="12700">
            <a:miter lim="400000"/>
          </a:ln>
        </p:spPr>
      </p:pic>
    </p:spTree>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78" name="Requirements research at CIn"/>
          <p:cNvSpPr txBox="1">
            <a:spLocks noGrp="1"/>
          </p:cNvSpPr>
          <p:nvPr>
            <p:ph type="title"/>
          </p:nvPr>
        </p:nvSpPr>
        <p:spPr>
          <a:prstGeom prst="rect">
            <a:avLst/>
          </a:prstGeom>
        </p:spPr>
        <p:txBody>
          <a:bodyPr/>
          <a:lstStyle/>
          <a:p>
            <a:r>
              <a:rPr>
                <a:solidFill>
                  <a:schemeClr val="bg1"/>
                </a:solidFill>
              </a:rPr>
              <a:t>Requirements research at CIn</a:t>
            </a:r>
          </a:p>
        </p:txBody>
      </p:sp>
      <p:sp>
        <p:nvSpPr>
          <p:cNvPr id="979" name="Goal models: Jaelson, Carla…"/>
          <p:cNvSpPr txBox="1">
            <a:spLocks noGrp="1"/>
          </p:cNvSpPr>
          <p:nvPr>
            <p:ph type="body" idx="1"/>
          </p:nvPr>
        </p:nvSpPr>
        <p:spPr>
          <a:prstGeom prst="rect">
            <a:avLst/>
          </a:prstGeom>
        </p:spPr>
        <p:txBody>
          <a:bodyPr/>
          <a:lstStyle/>
          <a:p>
            <a:r>
              <a:rPr>
                <a:solidFill>
                  <a:schemeClr val="bg1"/>
                </a:solidFill>
              </a:rPr>
              <a:t>Goal models: Jaelson, Carla</a:t>
            </a:r>
          </a:p>
          <a:p>
            <a:r>
              <a:rPr>
                <a:solidFill>
                  <a:schemeClr val="bg1"/>
                </a:solidFill>
              </a:rPr>
              <a:t>Software product lines and ecosystems: Jaelson, Carla, Carina</a:t>
            </a:r>
          </a:p>
          <a:p>
            <a:r>
              <a:rPr>
                <a:solidFill>
                  <a:schemeClr val="bg1"/>
                </a:solidFill>
              </a:rPr>
              <a:t>Business process modelling: Carina</a:t>
            </a:r>
          </a:p>
        </p:txBody>
      </p:sp>
    </p:spTree>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81" name="Hands on project"/>
          <p:cNvSpPr txBox="1">
            <a:spLocks noGrp="1"/>
          </p:cNvSpPr>
          <p:nvPr>
            <p:ph type="title"/>
          </p:nvPr>
        </p:nvSpPr>
        <p:spPr>
          <a:xfrm>
            <a:off x="1270000" y="1182774"/>
            <a:ext cx="10464800" cy="5867401"/>
          </a:xfrm>
          <a:prstGeom prst="rect">
            <a:avLst/>
          </a:prstGeom>
        </p:spPr>
        <p:txBody>
          <a:bodyPr/>
          <a:lstStyle>
            <a:lvl1pPr>
              <a:defRPr sz="14200"/>
            </a:lvl1pPr>
          </a:lstStyle>
          <a:p>
            <a:r>
              <a:rPr>
                <a:solidFill>
                  <a:schemeClr val="bg1"/>
                </a:solidFill>
              </a:rPr>
              <a:t>Hands on project</a:t>
            </a:r>
          </a:p>
        </p:txBody>
      </p:sp>
    </p:spTree>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85" name="Requirements 4"/>
          <p:cNvSpPr txBox="1">
            <a:spLocks noGrp="1"/>
          </p:cNvSpPr>
          <p:nvPr>
            <p:ph type="title"/>
          </p:nvPr>
        </p:nvSpPr>
        <p:spPr>
          <a:prstGeom prst="rect">
            <a:avLst/>
          </a:prstGeom>
        </p:spPr>
        <p:txBody>
          <a:bodyPr/>
          <a:lstStyle/>
          <a:p>
            <a:r>
              <a:rPr>
                <a:solidFill>
                  <a:schemeClr val="bg1"/>
                </a:solidFill>
              </a:rPr>
              <a:t>Requirements 4</a:t>
            </a:r>
          </a:p>
        </p:txBody>
      </p:sp>
    </p:spTree>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89" name="Requirements 5"/>
          <p:cNvSpPr txBox="1">
            <a:spLocks noGrp="1"/>
          </p:cNvSpPr>
          <p:nvPr>
            <p:ph type="title"/>
          </p:nvPr>
        </p:nvSpPr>
        <p:spPr>
          <a:prstGeom prst="rect">
            <a:avLst/>
          </a:prstGeom>
        </p:spPr>
        <p:txBody>
          <a:bodyPr/>
          <a:lstStyle/>
          <a:p>
            <a:r>
              <a:rPr>
                <a:solidFill>
                  <a:schemeClr val="bg1"/>
                </a:solidFill>
              </a:rPr>
              <a:t>Requirements 5</a:t>
            </a:r>
          </a:p>
        </p:txBody>
      </p:sp>
    </p:spTree>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93" name="Hands on project"/>
          <p:cNvSpPr txBox="1">
            <a:spLocks noGrp="1"/>
          </p:cNvSpPr>
          <p:nvPr>
            <p:ph type="title"/>
          </p:nvPr>
        </p:nvSpPr>
        <p:spPr>
          <a:xfrm>
            <a:off x="1270000" y="1182774"/>
            <a:ext cx="10464800" cy="5867401"/>
          </a:xfrm>
          <a:prstGeom prst="rect">
            <a:avLst/>
          </a:prstGeom>
        </p:spPr>
        <p:txBody>
          <a:bodyPr/>
          <a:lstStyle>
            <a:lvl1pPr>
              <a:defRPr sz="14200"/>
            </a:lvl1pPr>
          </a:lstStyle>
          <a:p>
            <a:r>
              <a:rPr>
                <a:solidFill>
                  <a:schemeClr val="bg1"/>
                </a:solidFill>
              </a:rPr>
              <a:t>Hands on project</a:t>
            </a:r>
          </a:p>
        </p:txBody>
      </p:sp>
    </p:spTree>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97" name="Requirements 5"/>
          <p:cNvSpPr txBox="1">
            <a:spLocks noGrp="1"/>
          </p:cNvSpPr>
          <p:nvPr>
            <p:ph type="title"/>
          </p:nvPr>
        </p:nvSpPr>
        <p:spPr>
          <a:prstGeom prst="rect">
            <a:avLst/>
          </a:prstGeom>
        </p:spPr>
        <p:txBody>
          <a:bodyPr/>
          <a:lstStyle/>
          <a:p>
            <a:r>
              <a:rPr>
                <a:solidFill>
                  <a:schemeClr val="bg1"/>
                </a:solidFill>
              </a:rPr>
              <a:t>Requirements 5</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2" name="What functionalities do the stakeholders require from the system?"/>
          <p:cNvSpPr txBox="1">
            <a:spLocks noGrp="1"/>
          </p:cNvSpPr>
          <p:nvPr>
            <p:ph type="title"/>
          </p:nvPr>
        </p:nvSpPr>
        <p:spPr>
          <a:xfrm>
            <a:off x="1270000" y="2304063"/>
            <a:ext cx="10464800" cy="5145474"/>
          </a:xfrm>
          <a:prstGeom prst="rect">
            <a:avLst/>
          </a:prstGeom>
        </p:spPr>
        <p:txBody>
          <a:bodyPr/>
          <a:lstStyle/>
          <a:p>
            <a:r>
              <a:rPr>
                <a:solidFill>
                  <a:schemeClr val="bg1"/>
                </a:solidFill>
              </a:rPr>
              <a:t>What </a:t>
            </a:r>
            <a:r>
              <a:rPr>
                <a:solidFill>
                  <a:schemeClr val="bg1"/>
                </a:solidFill>
              </a:rPr>
              <a:t>functionalities</a:t>
            </a:r>
            <a:r>
              <a:rPr>
                <a:solidFill>
                  <a:schemeClr val="bg1"/>
                </a:solidFill>
              </a:rPr>
              <a:t> do the stakeholders require from the system?</a:t>
            </a:r>
          </a:p>
        </p:txBody>
      </p:sp>
      <p:sp>
        <p:nvSpPr>
          <p:cNvPr id="293" name="functional requirements"/>
          <p:cNvSpPr/>
          <p:nvPr/>
        </p:nvSpPr>
        <p:spPr>
          <a:xfrm>
            <a:off x="9342132" y="7127759"/>
            <a:ext cx="2939443" cy="2325302"/>
          </a:xfrm>
          <a:prstGeom prst="wedgeEllipseCallout">
            <a:avLst>
              <a:gd name="adj1" fmla="val -51409"/>
              <a:gd name="adj2" fmla="val -63676"/>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800">
                <a:effectLst>
                  <a:outerShdw blurRad="38100" dist="12700" dir="5400000" rotWithShape="0">
                    <a:srgbClr val="000000">
                      <a:alpha val="50000"/>
                    </a:srgbClr>
                  </a:outerShdw>
                </a:effectLst>
              </a:defRPr>
            </a:lvl1pPr>
          </a:lstStyle>
          <a:p>
            <a:r>
              <a:t>functional requirements</a:t>
            </a:r>
          </a:p>
        </p:txBody>
      </p:sp>
    </p:spTree>
  </p:cSld>
  <p:clrMapOvr>
    <a:masterClrMapping/>
  </p:clrMapOvr>
  <p:transition spd="med"/>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01" name="To do after class"/>
          <p:cNvSpPr txBox="1">
            <a:spLocks noGrp="1"/>
          </p:cNvSpPr>
          <p:nvPr>
            <p:ph type="title"/>
          </p:nvPr>
        </p:nvSpPr>
        <p:spPr>
          <a:prstGeom prst="rect">
            <a:avLst/>
          </a:prstGeom>
        </p:spPr>
        <p:txBody>
          <a:bodyPr/>
          <a:lstStyle/>
          <a:p>
            <a:r>
              <a:rPr>
                <a:solidFill>
                  <a:schemeClr val="bg1"/>
                </a:solidFill>
              </a:rPr>
              <a:t>To do after class</a:t>
            </a:r>
          </a:p>
        </p:txBody>
      </p:sp>
      <p:sp>
        <p:nvSpPr>
          <p:cNvPr id="1002" name="Answer questionnaire (check classroom assignment), study correct answers…"/>
          <p:cNvSpPr txBox="1">
            <a:spLocks noGrp="1"/>
          </p:cNvSpPr>
          <p:nvPr>
            <p:ph type="body" idx="1"/>
          </p:nvPr>
        </p:nvSpPr>
        <p:spPr>
          <a:xfrm>
            <a:off x="1270000" y="2768600"/>
            <a:ext cx="10464800" cy="6420876"/>
          </a:xfrm>
          <a:prstGeom prst="rect">
            <a:avLst/>
          </a:prstGeom>
        </p:spPr>
        <p:txBody>
          <a:bodyPr/>
          <a:lstStyle/>
          <a:p>
            <a:r>
              <a:rPr>
                <a:solidFill>
                  <a:schemeClr val="bg1"/>
                </a:solidFill>
              </a:rPr>
              <a:t>Answer questionnaire (check classroom assignment), </a:t>
            </a:r>
            <a:r>
              <a:rPr>
                <a:solidFill>
                  <a:schemeClr val="bg1"/>
                </a:solidFill>
              </a:rPr>
              <a:t>study correct answers</a:t>
            </a:r>
            <a:r>
              <a:rPr>
                <a:solidFill>
                  <a:schemeClr val="bg1"/>
                </a:solidFill>
              </a:rPr>
              <a:t> </a:t>
            </a:r>
          </a:p>
          <a:p>
            <a:r>
              <a:rPr>
                <a:solidFill>
                  <a:schemeClr val="bg1"/>
                </a:solidFill>
              </a:rPr>
              <a:t>Finish exercise (check classroom assignment), study correct answers</a:t>
            </a:r>
          </a:p>
          <a:p>
            <a:r>
              <a:rPr>
                <a:solidFill>
                  <a:schemeClr val="bg1"/>
                </a:solidFill>
              </a:rPr>
              <a:t>Read, again, chapter 7 in the textbook </a:t>
            </a:r>
          </a:p>
          <a:p>
            <a:r>
              <a:rPr u="sng">
                <a:solidFill>
                  <a:schemeClr val="bg1"/>
                </a:solidFill>
                <a:hlinkClick r:id="rId2"/>
              </a:rPr>
              <a:t>Evaluate classes</a:t>
            </a:r>
          </a:p>
          <a:p>
            <a:r>
              <a:rPr>
                <a:solidFill>
                  <a:schemeClr val="bg1"/>
                </a:solidFill>
              </a:rPr>
              <a:t>Study questions from previous exams</a:t>
            </a:r>
          </a:p>
        </p:txBody>
      </p:sp>
    </p:spTree>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04" name="Questions from previous exams"/>
          <p:cNvSpPr txBox="1">
            <a:spLocks noGrp="1"/>
          </p:cNvSpPr>
          <p:nvPr>
            <p:ph type="title"/>
          </p:nvPr>
        </p:nvSpPr>
        <p:spPr>
          <a:prstGeom prst="rect">
            <a:avLst/>
          </a:prstGeom>
        </p:spPr>
        <p:txBody>
          <a:bodyPr/>
          <a:lstStyle/>
          <a:p>
            <a:r>
              <a:rPr>
                <a:solidFill>
                  <a:schemeClr val="bg1"/>
                </a:solidFill>
              </a:rPr>
              <a:t>Questions from previous exams</a:t>
            </a:r>
          </a:p>
        </p:txBody>
      </p:sp>
      <p:sp>
        <p:nvSpPr>
          <p:cNvPr id="1005" name="Explique brevemente qual o principal problema com o cenário a seguir, e mostre como resolver esse problema em linhas gerais (não precisa reescrever todo o cenário, só uma parte dele)."/>
          <p:cNvSpPr txBox="1">
            <a:spLocks noGrp="1"/>
          </p:cNvSpPr>
          <p:nvPr>
            <p:ph type="body" idx="1"/>
          </p:nvPr>
        </p:nvSpPr>
        <p:spPr>
          <a:xfrm>
            <a:off x="1270000" y="1301146"/>
            <a:ext cx="10464800" cy="5715001"/>
          </a:xfrm>
          <a:prstGeom prst="rect">
            <a:avLst/>
          </a:prstGeom>
        </p:spPr>
        <p:txBody>
          <a:bodyPr/>
          <a:lstStyle>
            <a:lvl1pPr>
              <a:defRPr sz="3400"/>
            </a:lvl1pPr>
          </a:lstStyle>
          <a:p>
            <a:r>
              <a:rPr>
                <a:solidFill>
                  <a:schemeClr val="bg1"/>
                </a:solidFill>
              </a:rPr>
              <a:t>Explique brevemente qual o principal problema com o cenário a seguir, e mostre como resolver esse problema em linhas gerais (não precisa reescrever todo o cenário, só uma parte dele).</a:t>
            </a:r>
          </a:p>
        </p:txBody>
      </p:sp>
      <p:sp>
        <p:nvSpPr>
          <p:cNvPr id="1006" name="Scenario: cadastrar notas dos alunos web…"/>
          <p:cNvSpPr txBox="1"/>
          <p:nvPr/>
        </p:nvSpPr>
        <p:spPr>
          <a:xfrm>
            <a:off x="2110292" y="5488928"/>
            <a:ext cx="10690623" cy="294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800"/>
            </a:pPr>
            <a:r>
              <a:t>Scenario: cadastrar notas dos alunos web</a:t>
            </a:r>
          </a:p>
          <a:p>
            <a:pPr algn="l">
              <a:defRPr sz="2800"/>
            </a:pPr>
            <a:r>
              <a:t>Given Eu loguei no sistema com um login e uma senha</a:t>
            </a:r>
          </a:p>
          <a:p>
            <a:pPr algn="l">
              <a:defRPr sz="2800"/>
            </a:pPr>
            <a:r>
              <a:t>And Eu estou na página de disciplinas ministradas este semestre</a:t>
            </a:r>
          </a:p>
          <a:p>
            <a:pPr algn="l">
              <a:defRPr sz="2800"/>
            </a:pPr>
            <a:r>
              <a:t>When Eu tico o radio button de nota única</a:t>
            </a:r>
          </a:p>
          <a:p>
            <a:pPr algn="l">
              <a:defRPr sz="2800"/>
            </a:pPr>
            <a:r>
              <a:t>And Eu clico no botão de preencher notas</a:t>
            </a:r>
          </a:p>
          <a:p>
            <a:pPr algn="l">
              <a:defRPr sz="2800"/>
            </a:pPr>
            <a:r>
              <a:t>And Eu vejo o campo para preencher a nota de um aluno</a:t>
            </a:r>
          </a:p>
          <a:p>
            <a:pPr algn="l">
              <a:defRPr sz="2800"/>
            </a:pPr>
            <a:r>
              <a:t>Then A nota digitada é gravada no sistema e o meu login é associada a ela</a:t>
            </a:r>
          </a:p>
        </p:txBody>
      </p:sp>
    </p:spTree>
  </p:cSld>
  <p:clrMapOvr>
    <a:masterClrMapping/>
  </p:clrMapOvr>
  <p:transition spd="med"/>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08" name="Questions from previous exams"/>
          <p:cNvSpPr txBox="1">
            <a:spLocks noGrp="1"/>
          </p:cNvSpPr>
          <p:nvPr>
            <p:ph type="title"/>
          </p:nvPr>
        </p:nvSpPr>
        <p:spPr>
          <a:prstGeom prst="rect">
            <a:avLst/>
          </a:prstGeom>
        </p:spPr>
        <p:txBody>
          <a:bodyPr/>
          <a:lstStyle/>
          <a:p>
            <a:r>
              <a:rPr>
                <a:solidFill>
                  <a:schemeClr val="bg1"/>
                </a:solidFill>
              </a:rPr>
              <a:t>Questions from previous exams</a:t>
            </a:r>
          </a:p>
        </p:txBody>
      </p:sp>
      <p:sp>
        <p:nvSpPr>
          <p:cNvPr id="1009" name="Escreva, no formato visto no curso, um cenário de GUI do SIGA para matrícula em uma disciplina da UFPE. Siga as recomendações para escrita de cenários com qualidade.…"/>
          <p:cNvSpPr txBox="1">
            <a:spLocks noGrp="1"/>
          </p:cNvSpPr>
          <p:nvPr>
            <p:ph type="body" idx="1"/>
          </p:nvPr>
        </p:nvSpPr>
        <p:spPr>
          <a:xfrm>
            <a:off x="1270000" y="3049953"/>
            <a:ext cx="10464800" cy="6322141"/>
          </a:xfrm>
          <a:prstGeom prst="rect">
            <a:avLst/>
          </a:prstGeom>
        </p:spPr>
        <p:txBody>
          <a:bodyPr/>
          <a:lstStyle/>
          <a:p>
            <a:pPr>
              <a:defRPr sz="3400"/>
            </a:pPr>
            <a:r>
              <a:rPr>
                <a:solidFill>
                  <a:schemeClr val="bg1"/>
                </a:solidFill>
              </a:rPr>
              <a:t>Escreva, no formato visto no curso, um cenário de GUI do SIGA para matrícula em uma disciplina da UFPE. Siga as recomendações para escrita de cenários com qualidade.</a:t>
            </a:r>
          </a:p>
          <a:p>
            <a:pPr>
              <a:defRPr sz="3400"/>
            </a:pPr>
            <a:r>
              <a:rPr>
                <a:solidFill>
                  <a:schemeClr val="bg1"/>
                </a:solidFill>
              </a:rPr>
              <a:t>Explique brevemente (a) a diferença entre requisitos funcionais e não funcionais, (b) dê um exemplo de cada um desses dois tipos de requisitos no contexto do seu projeto, e (c) discuta a aplicabilidade de cenários como os vistos no curso para especificar os dois tipos de requisitos.</a:t>
            </a:r>
          </a:p>
        </p:txBody>
      </p:sp>
    </p:spTree>
  </p:cSld>
  <p:clrMapOvr>
    <a:masterClrMapping/>
  </p:clrMapOvr>
  <p:transition spd="med"/>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11" name="Questions from previous exams"/>
          <p:cNvSpPr txBox="1">
            <a:spLocks noGrp="1"/>
          </p:cNvSpPr>
          <p:nvPr>
            <p:ph type="title"/>
          </p:nvPr>
        </p:nvSpPr>
        <p:spPr>
          <a:prstGeom prst="rect">
            <a:avLst/>
          </a:prstGeom>
        </p:spPr>
        <p:txBody>
          <a:bodyPr/>
          <a:lstStyle/>
          <a:p>
            <a:r>
              <a:rPr>
                <a:solidFill>
                  <a:schemeClr val="bg1"/>
                </a:solidFill>
              </a:rPr>
              <a:t>Questions from previous exams</a:t>
            </a:r>
          </a:p>
        </p:txBody>
      </p:sp>
      <p:sp>
        <p:nvSpPr>
          <p:cNvPr id="1012" name="Explique brevemente qual o principal problema com o cenário a seguir (tirado do livro texto), e mostre como resolver esse problema em linhas gerais (não precisa reescrever todo o cenário, só uma parte dele)."/>
          <p:cNvSpPr txBox="1">
            <a:spLocks noGrp="1"/>
          </p:cNvSpPr>
          <p:nvPr>
            <p:ph type="body" idx="1"/>
          </p:nvPr>
        </p:nvSpPr>
        <p:spPr>
          <a:xfrm>
            <a:off x="1270000" y="1301146"/>
            <a:ext cx="10464800" cy="5715001"/>
          </a:xfrm>
          <a:prstGeom prst="rect">
            <a:avLst/>
          </a:prstGeom>
        </p:spPr>
        <p:txBody>
          <a:bodyPr/>
          <a:lstStyle>
            <a:lvl1pPr>
              <a:defRPr sz="3400"/>
            </a:lvl1pPr>
          </a:lstStyle>
          <a:p>
            <a:r>
              <a:rPr>
                <a:solidFill>
                  <a:schemeClr val="bg1"/>
                </a:solidFill>
              </a:rPr>
              <a:t>Explique brevemente qual o principal problema com o cenário a seguir (tirado do livro texto), e mostre como resolver esse problema em linhas gerais (não precisa reescrever todo o cenário, só uma parte dele).</a:t>
            </a:r>
          </a:p>
        </p:txBody>
      </p:sp>
      <p:pic>
        <p:nvPicPr>
          <p:cNvPr id="1013" name="Image" descr="Image"/>
          <p:cNvPicPr>
            <a:picLocks noChangeAspect="1"/>
          </p:cNvPicPr>
          <p:nvPr/>
        </p:nvPicPr>
        <p:blipFill>
          <a:blip r:embed="rId2">
            <a:extLst/>
          </a:blip>
          <a:stretch>
            <a:fillRect/>
          </a:stretch>
        </p:blipFill>
        <p:spPr>
          <a:xfrm>
            <a:off x="2208890" y="5474198"/>
            <a:ext cx="8842984" cy="4245939"/>
          </a:xfrm>
          <a:prstGeom prst="rect">
            <a:avLst/>
          </a:prstGeom>
          <a:ln w="12700">
            <a:miter lim="400000"/>
          </a:ln>
        </p:spPr>
      </p:pic>
    </p:spTree>
  </p:cSld>
  <p:clrMapOvr>
    <a:masterClrMapping/>
  </p:clrMapOvr>
  <p:transition spd="med"/>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15"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1016"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1017"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400" b="1">
                <a:solidFill>
                  <a:srgbClr val="F3F9F6"/>
                </a:solidFill>
                <a:latin typeface="Courier New"/>
                <a:ea typeface="Courier New"/>
                <a:cs typeface="Courier New"/>
                <a:sym typeface="Courier New"/>
              </a:defRPr>
            </a:pPr>
            <a:r>
              <a:rPr u="sng">
                <a:hlinkClick r:id="rId2"/>
              </a:rPr>
              <a:t>phmb@cin.ufpe.br</a:t>
            </a:r>
            <a:r>
              <a:t> ◈ </a:t>
            </a:r>
            <a:r>
              <a:rPr u="sng">
                <a:hlinkClick r:id="rId3"/>
              </a:rPr>
              <a:t>twitter.com/pauloborba</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7" name="the system should be able to store and manage students and their logins…"/>
          <p:cNvSpPr txBox="1">
            <a:spLocks noGrp="1"/>
          </p:cNvSpPr>
          <p:nvPr>
            <p:ph type="title"/>
          </p:nvPr>
        </p:nvSpPr>
        <p:spPr>
          <a:xfrm>
            <a:off x="1270000" y="833176"/>
            <a:ext cx="10464800" cy="8087248"/>
          </a:xfrm>
          <a:prstGeom prst="rect">
            <a:avLst/>
          </a:prstGeom>
        </p:spPr>
        <p:txBody>
          <a:bodyPr/>
          <a:lstStyle/>
          <a:p>
            <a:pPr>
              <a:defRPr sz="5200"/>
            </a:pPr>
            <a:r>
              <a:rPr>
                <a:solidFill>
                  <a:schemeClr val="bg1"/>
                </a:solidFill>
              </a:rPr>
              <a:t>the system should be able to store and manage students and their logins</a:t>
            </a:r>
          </a:p>
          <a:p>
            <a:pPr>
              <a:defRPr sz="5200"/>
            </a:pPr>
            <a:endParaRPr>
              <a:solidFill>
                <a:schemeClr val="bg1"/>
              </a:solidFill>
            </a:endParaRPr>
          </a:p>
          <a:p>
            <a:pPr>
              <a:defRPr sz="5200">
                <a:solidFill>
                  <a:srgbClr val="FEFB27"/>
                </a:solidFill>
              </a:defRPr>
            </a:pPr>
            <a:r>
              <a:rPr>
                <a:solidFill>
                  <a:schemeClr val="bg1"/>
                </a:solidFill>
              </a:rPr>
              <a:t>the system should be able to store and manage learning goals</a:t>
            </a:r>
          </a:p>
          <a:p>
            <a:pPr>
              <a:defRPr sz="5200"/>
            </a:pPr>
            <a:endParaRPr>
              <a:solidFill>
                <a:schemeClr val="bg1"/>
              </a:solidFill>
            </a:endParaRPr>
          </a:p>
          <a:p>
            <a:pPr>
              <a:defRPr sz="5200"/>
            </a:pPr>
            <a:r>
              <a:rPr>
                <a:solidFill>
                  <a:schemeClr val="bg1"/>
                </a:solidFill>
              </a:rPr>
              <a:t>the system should be able to associate student grades (MA, MPA, MANA) to learning goals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9" name="What quality factors and other constraints do the stakeholders require from such functionalities?"/>
          <p:cNvSpPr txBox="1">
            <a:spLocks noGrp="1"/>
          </p:cNvSpPr>
          <p:nvPr>
            <p:ph type="title"/>
          </p:nvPr>
        </p:nvSpPr>
        <p:spPr>
          <a:xfrm>
            <a:off x="1270000" y="1242073"/>
            <a:ext cx="10464800" cy="6135769"/>
          </a:xfrm>
          <a:prstGeom prst="rect">
            <a:avLst/>
          </a:prstGeom>
        </p:spPr>
        <p:txBody>
          <a:bodyPr/>
          <a:lstStyle/>
          <a:p>
            <a:r>
              <a:rPr>
                <a:solidFill>
                  <a:schemeClr val="bg1"/>
                </a:solidFill>
              </a:rPr>
              <a:t>What </a:t>
            </a:r>
            <a:r>
              <a:rPr>
                <a:solidFill>
                  <a:schemeClr val="bg1"/>
                </a:solidFill>
              </a:rPr>
              <a:t>quality factors and other constraints</a:t>
            </a:r>
            <a:r>
              <a:rPr>
                <a:solidFill>
                  <a:schemeClr val="bg1"/>
                </a:solidFill>
              </a:rPr>
              <a:t> do the stakeholders require from such functionalities?</a:t>
            </a:r>
          </a:p>
        </p:txBody>
      </p:sp>
      <p:sp>
        <p:nvSpPr>
          <p:cNvPr id="300" name="non-functional requirements"/>
          <p:cNvSpPr/>
          <p:nvPr/>
        </p:nvSpPr>
        <p:spPr>
          <a:xfrm>
            <a:off x="9329498" y="7355175"/>
            <a:ext cx="3453200" cy="2325301"/>
          </a:xfrm>
          <a:prstGeom prst="wedgeEllipseCallout">
            <a:avLst>
              <a:gd name="adj1" fmla="val -43287"/>
              <a:gd name="adj2" fmla="val -56230"/>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800">
                <a:effectLst>
                  <a:outerShdw blurRad="38100" dist="12700" dir="5400000" rotWithShape="0">
                    <a:srgbClr val="000000">
                      <a:alpha val="50000"/>
                    </a:srgbClr>
                  </a:outerShdw>
                </a:effectLst>
              </a:defRPr>
            </a:lvl1pPr>
          </a:lstStyle>
          <a:p>
            <a:r>
              <a:t>non-functional requirements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4" name="security: students should not be able to change their grades…"/>
          <p:cNvSpPr txBox="1">
            <a:spLocks noGrp="1"/>
          </p:cNvSpPr>
          <p:nvPr>
            <p:ph type="title"/>
          </p:nvPr>
        </p:nvSpPr>
        <p:spPr>
          <a:xfrm>
            <a:off x="1270000" y="462786"/>
            <a:ext cx="10464800" cy="8828028"/>
          </a:xfrm>
          <a:prstGeom prst="rect">
            <a:avLst/>
          </a:prstGeom>
        </p:spPr>
        <p:txBody>
          <a:bodyPr/>
          <a:lstStyle/>
          <a:p>
            <a:pPr>
              <a:defRPr sz="5200"/>
            </a:pPr>
            <a:r>
              <a:rPr>
                <a:solidFill>
                  <a:schemeClr val="bg1"/>
                </a:solidFill>
              </a:rPr>
              <a:t>security:</a:t>
            </a:r>
            <a:r>
              <a:rPr>
                <a:solidFill>
                  <a:schemeClr val="bg1"/>
                </a:solidFill>
              </a:rPr>
              <a:t> students should not be able to change their grades</a:t>
            </a:r>
          </a:p>
          <a:p>
            <a:pPr>
              <a:defRPr sz="5200"/>
            </a:pPr>
            <a:endParaRPr>
              <a:solidFill>
                <a:schemeClr val="bg1"/>
              </a:solidFill>
            </a:endParaRPr>
          </a:p>
          <a:p>
            <a:pPr>
              <a:defRPr sz="5200"/>
            </a:pPr>
            <a:r>
              <a:rPr>
                <a:solidFill>
                  <a:schemeClr val="bg1"/>
                </a:solidFill>
              </a:rPr>
              <a:t>privacy:</a:t>
            </a:r>
            <a:r>
              <a:rPr>
                <a:solidFill>
                  <a:schemeClr val="bg1"/>
                </a:solidFill>
              </a:rPr>
              <a:t> students should not be able to see other students grades</a:t>
            </a:r>
          </a:p>
          <a:p>
            <a:pPr>
              <a:defRPr sz="5200"/>
            </a:pPr>
            <a:endParaRPr>
              <a:solidFill>
                <a:schemeClr val="bg1"/>
              </a:solidFill>
            </a:endParaRPr>
          </a:p>
          <a:p>
            <a:pPr>
              <a:defRPr sz="5200"/>
            </a:pPr>
            <a:r>
              <a:rPr>
                <a:solidFill>
                  <a:schemeClr val="bg1"/>
                </a:solidFill>
              </a:rPr>
              <a:t>scalability:</a:t>
            </a:r>
            <a:r>
              <a:rPr>
                <a:solidFill>
                  <a:schemeClr val="bg1"/>
                </a:solidFill>
              </a:rPr>
              <a:t> the system should be able to handle 100 simultaneous professors</a:t>
            </a:r>
          </a:p>
          <a:p>
            <a:pPr>
              <a:defRPr sz="5200"/>
            </a:pPr>
            <a:endParaRPr>
              <a:solidFill>
                <a:schemeClr val="bg1"/>
              </a:solidFill>
            </a:endParaRPr>
          </a:p>
          <a:p>
            <a:pPr>
              <a:defRPr sz="5200"/>
            </a:pPr>
            <a:r>
              <a:rPr>
                <a:solidFill>
                  <a:schemeClr val="bg1"/>
                </a:solidFill>
              </a:rPr>
              <a:t>modularity:</a:t>
            </a:r>
            <a:r>
              <a:rPr>
                <a:solidFill>
                  <a:schemeClr val="bg1"/>
                </a:solidFill>
              </a:rPr>
              <a:t> the system should be adaptable to different courses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3"/>
          <p:cNvSpPr/>
          <p:nvPr/>
        </p:nvSpPr>
        <p:spPr>
          <a:xfrm>
            <a:off x="715922" y="2447908"/>
            <a:ext cx="11501518" cy="6858048"/>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06" name="Further constraints"/>
          <p:cNvSpPr txBox="1">
            <a:spLocks noGrp="1"/>
          </p:cNvSpPr>
          <p:nvPr>
            <p:ph type="title"/>
          </p:nvPr>
        </p:nvSpPr>
        <p:spPr>
          <a:prstGeom prst="rect">
            <a:avLst/>
          </a:prstGeom>
        </p:spPr>
        <p:txBody>
          <a:bodyPr/>
          <a:lstStyle>
            <a:lvl1pPr>
              <a:defRPr sz="8200"/>
            </a:lvl1pPr>
          </a:lstStyle>
          <a:p>
            <a:r>
              <a:rPr>
                <a:solidFill>
                  <a:schemeClr val="bg1"/>
                </a:solidFill>
              </a:rPr>
              <a:t>Further constraints</a:t>
            </a:r>
          </a:p>
        </p:txBody>
      </p:sp>
      <p:sp>
        <p:nvSpPr>
          <p:cNvPr id="307" name="frameworks:  Angular 8 and the latest version of Node.js…"/>
          <p:cNvSpPr txBox="1"/>
          <p:nvPr/>
        </p:nvSpPr>
        <p:spPr>
          <a:xfrm>
            <a:off x="1270000" y="2262508"/>
            <a:ext cx="10464800" cy="7337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5200"/>
            </a:pPr>
            <a:r>
              <a:rPr>
                <a:solidFill>
                  <a:srgbClr val="FEFB27"/>
                </a:solidFill>
              </a:rPr>
              <a:t>frameworks:</a:t>
            </a:r>
            <a:r>
              <a:t>  Angular 8 and the latest version of Node.js</a:t>
            </a:r>
          </a:p>
          <a:p>
            <a:pPr>
              <a:defRPr sz="5200"/>
            </a:pPr>
            <a:endParaRPr/>
          </a:p>
          <a:p>
            <a:pPr>
              <a:defRPr sz="5200"/>
            </a:pPr>
            <a:r>
              <a:rPr>
                <a:solidFill>
                  <a:srgbClr val="FEFB27"/>
                </a:solidFill>
              </a:rPr>
              <a:t>package manager:</a:t>
            </a:r>
            <a:r>
              <a:t> npm</a:t>
            </a:r>
          </a:p>
          <a:p>
            <a:pPr>
              <a:defRPr sz="5200"/>
            </a:pPr>
            <a:endParaRPr/>
          </a:p>
          <a:p>
            <a:pPr>
              <a:defRPr sz="5200"/>
            </a:pPr>
            <a:r>
              <a:rPr>
                <a:solidFill>
                  <a:srgbClr val="FEFB27"/>
                </a:solidFill>
              </a:rPr>
              <a:t>existing systems:</a:t>
            </a:r>
            <a:r>
              <a:t> integrate with SIG@</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1" name="Focus on what the system should do, not on how it should do!"/>
          <p:cNvSpPr txBox="1">
            <a:spLocks noGrp="1"/>
          </p:cNvSpPr>
          <p:nvPr>
            <p:ph type="title"/>
          </p:nvPr>
        </p:nvSpPr>
        <p:spPr>
          <a:xfrm>
            <a:off x="527158" y="1328304"/>
            <a:ext cx="11950484" cy="6238010"/>
          </a:xfrm>
          <a:prstGeom prst="rect">
            <a:avLst/>
          </a:prstGeom>
        </p:spPr>
        <p:txBody>
          <a:bodyPr/>
          <a:lstStyle/>
          <a:p>
            <a:pPr>
              <a:defRPr sz="10500"/>
            </a:pPr>
            <a:r>
              <a:rPr>
                <a:solidFill>
                  <a:schemeClr val="bg1"/>
                </a:solidFill>
              </a:rPr>
              <a:t>Focus on </a:t>
            </a:r>
            <a:r>
              <a:rPr>
                <a:solidFill>
                  <a:schemeClr val="bg1"/>
                </a:solidFill>
              </a:rPr>
              <a:t>what</a:t>
            </a:r>
            <a:r>
              <a:rPr>
                <a:solidFill>
                  <a:schemeClr val="bg1"/>
                </a:solidFill>
              </a:rPr>
              <a:t> the system should do, not on </a:t>
            </a:r>
            <a:r>
              <a:rPr>
                <a:solidFill>
                  <a:schemeClr val="bg1"/>
                </a:solidFill>
              </a:rPr>
              <a:t>how </a:t>
            </a:r>
            <a:r>
              <a:rPr>
                <a:solidFill>
                  <a:schemeClr val="bg1"/>
                </a:solidFill>
              </a:rPr>
              <a:t>it should do!</a:t>
            </a:r>
          </a:p>
        </p:txBody>
      </p:sp>
      <p:sp>
        <p:nvSpPr>
          <p:cNvPr id="312" name="left for design activities"/>
          <p:cNvSpPr/>
          <p:nvPr/>
        </p:nvSpPr>
        <p:spPr>
          <a:xfrm>
            <a:off x="4307609" y="7489157"/>
            <a:ext cx="2871337" cy="1690021"/>
          </a:xfrm>
          <a:prstGeom prst="wedgeEllipseCallout">
            <a:avLst>
              <a:gd name="adj1" fmla="val -50031"/>
              <a:gd name="adj2" fmla="val -76236"/>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left for design activities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16" name="Image" descr="Image"/>
          <p:cNvPicPr>
            <a:picLocks noChangeAspect="1"/>
          </p:cNvPicPr>
          <p:nvPr/>
        </p:nvPicPr>
        <p:blipFill>
          <a:blip r:embed="rId2">
            <a:extLst/>
          </a:blip>
          <a:stretch>
            <a:fillRect/>
          </a:stretch>
        </p:blipFill>
        <p:spPr>
          <a:xfrm>
            <a:off x="1146196" y="1154296"/>
            <a:ext cx="10712408" cy="744500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18" name="Image" descr="Image"/>
          <p:cNvPicPr>
            <a:picLocks noChangeAspect="1"/>
          </p:cNvPicPr>
          <p:nvPr/>
        </p:nvPicPr>
        <p:blipFill>
          <a:blip r:embed="rId2">
            <a:extLst/>
          </a:blip>
          <a:stretch>
            <a:fillRect/>
          </a:stretch>
        </p:blipFill>
        <p:spPr>
          <a:xfrm>
            <a:off x="1086803" y="1113019"/>
            <a:ext cx="10831194" cy="7527562"/>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20" name="Image" descr="Image"/>
          <p:cNvPicPr>
            <a:picLocks noChangeAspect="1"/>
          </p:cNvPicPr>
          <p:nvPr/>
        </p:nvPicPr>
        <p:blipFill>
          <a:blip r:embed="rId2">
            <a:extLst/>
          </a:blip>
          <a:stretch>
            <a:fillRect/>
          </a:stretch>
        </p:blipFill>
        <p:spPr>
          <a:xfrm>
            <a:off x="1129172" y="1113019"/>
            <a:ext cx="10788825" cy="747461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0"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221"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222"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22" name="Image" descr="Image"/>
          <p:cNvPicPr>
            <a:picLocks noChangeAspect="1"/>
          </p:cNvPicPr>
          <p:nvPr/>
        </p:nvPicPr>
        <p:blipFill>
          <a:blip r:embed="rId3">
            <a:extLst/>
          </a:blip>
          <a:stretch>
            <a:fillRect/>
          </a:stretch>
        </p:blipFill>
        <p:spPr>
          <a:xfrm>
            <a:off x="177874" y="310599"/>
            <a:ext cx="11318772" cy="9228044"/>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6" name="Systems thinking, holistic approach"/>
          <p:cNvSpPr txBox="1">
            <a:spLocks noGrp="1"/>
          </p:cNvSpPr>
          <p:nvPr>
            <p:ph type="title"/>
          </p:nvPr>
        </p:nvSpPr>
        <p:spPr>
          <a:prstGeom prst="rect">
            <a:avLst/>
          </a:prstGeom>
        </p:spPr>
        <p:txBody>
          <a:bodyPr/>
          <a:lstStyle/>
          <a:p>
            <a:r>
              <a:rPr>
                <a:solidFill>
                  <a:schemeClr val="bg1"/>
                </a:solidFill>
              </a:rPr>
              <a:t>Systems thinking, holistic approach</a:t>
            </a:r>
          </a:p>
        </p:txBody>
      </p:sp>
      <p:sp>
        <p:nvSpPr>
          <p:cNvPr id="327" name="Technical (how handles technical issues?)…"/>
          <p:cNvSpPr txBox="1">
            <a:spLocks noGrp="1"/>
          </p:cNvSpPr>
          <p:nvPr>
            <p:ph type="body" idx="1"/>
          </p:nvPr>
        </p:nvSpPr>
        <p:spPr>
          <a:xfrm>
            <a:off x="1270000" y="3153078"/>
            <a:ext cx="10464800" cy="5715001"/>
          </a:xfrm>
          <a:prstGeom prst="rect">
            <a:avLst/>
          </a:prstGeom>
        </p:spPr>
        <p:txBody>
          <a:bodyPr/>
          <a:lstStyle/>
          <a:p>
            <a:pPr marL="729915" indent="-729915">
              <a:buSzPct val="100000"/>
              <a:buAutoNum type="arabicPeriod"/>
            </a:pPr>
            <a:r>
              <a:rPr>
                <a:solidFill>
                  <a:schemeClr val="bg1"/>
                </a:solidFill>
              </a:rPr>
              <a:t>Technical (how handles technical issues?)</a:t>
            </a:r>
          </a:p>
          <a:p>
            <a:pPr marL="729915" indent="-729915">
              <a:buSzPct val="100000"/>
              <a:buAutoNum type="arabicPeriod"/>
            </a:pPr>
            <a:r>
              <a:rPr>
                <a:solidFill>
                  <a:schemeClr val="bg1"/>
                </a:solidFill>
              </a:rPr>
              <a:t>Managerial (how fits management process?)</a:t>
            </a:r>
          </a:p>
          <a:p>
            <a:pPr marL="729915" indent="-729915">
              <a:buSzPct val="100000"/>
              <a:buAutoNum type="arabicPeriod"/>
            </a:pPr>
            <a:r>
              <a:rPr>
                <a:solidFill>
                  <a:schemeClr val="bg1"/>
                </a:solidFill>
              </a:rPr>
              <a:t>Operational (how integrates with current operations?)</a:t>
            </a:r>
          </a:p>
          <a:p>
            <a:pPr marL="729915" indent="-729915">
              <a:buSzPct val="100000"/>
              <a:buAutoNum type="arabicPeriod"/>
            </a:pPr>
            <a:r>
              <a:rPr>
                <a:solidFill>
                  <a:schemeClr val="bg1"/>
                </a:solidFill>
              </a:rPr>
              <a:t>Social (how impacts involved individuals?)</a:t>
            </a:r>
          </a:p>
          <a:p>
            <a:pPr marL="729915" indent="-729915">
              <a:buSzPct val="100000"/>
              <a:buAutoNum type="arabicPeriod"/>
            </a:pPr>
            <a:r>
              <a:rPr>
                <a:solidFill>
                  <a:schemeClr val="bg1"/>
                </a:solidFill>
              </a:rPr>
              <a:t>Political (how fits current policies?)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1"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332"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333"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5" name="Which requirements are more important than others?"/>
          <p:cNvSpPr txBox="1">
            <a:spLocks noGrp="1"/>
          </p:cNvSpPr>
          <p:nvPr>
            <p:ph type="title"/>
          </p:nvPr>
        </p:nvSpPr>
        <p:spPr>
          <a:prstGeom prst="rect">
            <a:avLst/>
          </a:prstGeom>
        </p:spPr>
        <p:txBody>
          <a:bodyPr/>
          <a:lstStyle/>
          <a:p>
            <a:r>
              <a:rPr>
                <a:solidFill>
                  <a:schemeClr val="bg1"/>
                </a:solidFill>
              </a:rPr>
              <a:t>Which requirements are more </a:t>
            </a:r>
            <a:r>
              <a:rPr>
                <a:solidFill>
                  <a:schemeClr val="bg1"/>
                </a:solidFill>
              </a:rPr>
              <a:t>important </a:t>
            </a:r>
            <a:r>
              <a:rPr>
                <a:solidFill>
                  <a:schemeClr val="bg1"/>
                </a:solidFill>
              </a:rPr>
              <a:t>than others?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3"/>
          <p:cNvSpPr/>
          <p:nvPr/>
        </p:nvSpPr>
        <p:spPr>
          <a:xfrm>
            <a:off x="715922" y="1733528"/>
            <a:ext cx="11501518" cy="6858048"/>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37" name="Understanding priorities…"/>
          <p:cNvSpPr txBox="1"/>
          <p:nvPr/>
        </p:nvSpPr>
        <p:spPr>
          <a:xfrm>
            <a:off x="1270000" y="2343060"/>
            <a:ext cx="10464800" cy="5067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8400"/>
            </a:pPr>
            <a:r>
              <a:t>Understanding </a:t>
            </a:r>
            <a:r>
              <a:rPr>
                <a:solidFill>
                  <a:srgbClr val="FEFB27"/>
                </a:solidFill>
              </a:rPr>
              <a:t>priorities </a:t>
            </a:r>
          </a:p>
          <a:p>
            <a:pPr>
              <a:defRPr sz="8400"/>
            </a:pPr>
            <a:r>
              <a:rPr>
                <a:solidFill>
                  <a:srgbClr val="F3F9F6"/>
                </a:solidFill>
              </a:rPr>
              <a:t>is essential</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9" name="the system should be able to store and manage learning goals…"/>
          <p:cNvSpPr txBox="1">
            <a:spLocks noGrp="1"/>
          </p:cNvSpPr>
          <p:nvPr>
            <p:ph type="title"/>
          </p:nvPr>
        </p:nvSpPr>
        <p:spPr>
          <a:xfrm>
            <a:off x="1220670" y="734462"/>
            <a:ext cx="10563460" cy="8284676"/>
          </a:xfrm>
          <a:prstGeom prst="rect">
            <a:avLst/>
          </a:prstGeom>
        </p:spPr>
        <p:txBody>
          <a:bodyPr/>
          <a:lstStyle/>
          <a:p>
            <a:pPr>
              <a:defRPr sz="5200"/>
            </a:pPr>
            <a:r>
              <a:rPr>
                <a:solidFill>
                  <a:schemeClr val="bg1"/>
                </a:solidFill>
              </a:rPr>
              <a:t>the system should be able to store and manage learning goals</a:t>
            </a:r>
          </a:p>
          <a:p>
            <a:pPr>
              <a:spcBef>
                <a:spcPts val="2000"/>
              </a:spcBef>
              <a:defRPr sz="4100">
                <a:solidFill>
                  <a:srgbClr val="FEFB27"/>
                </a:solidFill>
              </a:defRPr>
            </a:pPr>
            <a:r>
              <a:rPr>
                <a:solidFill>
                  <a:schemeClr val="bg1"/>
                </a:solidFill>
              </a:rPr>
              <a:t>has higher priority than</a:t>
            </a:r>
          </a:p>
          <a:p>
            <a:pPr>
              <a:defRPr sz="5200"/>
            </a:pPr>
            <a:r>
              <a:rPr>
                <a:solidFill>
                  <a:schemeClr val="bg1"/>
                </a:solidFill>
              </a:rPr>
              <a:t>the system should be able to associate student grades (MA, MPA, MANA) to learning goals</a:t>
            </a:r>
          </a:p>
          <a:p>
            <a:pPr>
              <a:spcBef>
                <a:spcPts val="2000"/>
              </a:spcBef>
              <a:defRPr sz="4100">
                <a:solidFill>
                  <a:srgbClr val="FEFB27"/>
                </a:solidFill>
              </a:defRPr>
            </a:pPr>
            <a:r>
              <a:rPr>
                <a:solidFill>
                  <a:schemeClr val="bg1"/>
                </a:solidFill>
              </a:rPr>
              <a:t>has higher priority than</a:t>
            </a:r>
          </a:p>
          <a:p>
            <a:pPr>
              <a:defRPr sz="5200"/>
            </a:pPr>
            <a:r>
              <a:rPr>
                <a:solidFill>
                  <a:schemeClr val="bg1"/>
                </a:solidFill>
              </a:rPr>
              <a:t>the system should be able to store and manage students and their logins</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tângulo 6"/>
          <p:cNvSpPr/>
          <p:nvPr/>
        </p:nvSpPr>
        <p:spPr>
          <a:xfrm>
            <a:off x="287294" y="161892"/>
            <a:ext cx="12573088" cy="9429816"/>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1" name="security…"/>
          <p:cNvSpPr txBox="1">
            <a:spLocks noGrp="1"/>
          </p:cNvSpPr>
          <p:nvPr>
            <p:ph type="title"/>
          </p:nvPr>
        </p:nvSpPr>
        <p:spPr>
          <a:xfrm>
            <a:off x="1270000" y="3495242"/>
            <a:ext cx="10464800" cy="5698590"/>
          </a:xfrm>
          <a:prstGeom prst="rect">
            <a:avLst/>
          </a:prstGeom>
        </p:spPr>
        <p:txBody>
          <a:bodyPr/>
          <a:lstStyle/>
          <a:p>
            <a:pPr>
              <a:defRPr sz="5200"/>
            </a:pPr>
            <a:r>
              <a:rPr>
                <a:solidFill>
                  <a:schemeClr val="bg1"/>
                </a:solidFill>
              </a:rPr>
              <a:t>security </a:t>
            </a:r>
          </a:p>
          <a:p>
            <a:pPr>
              <a:spcBef>
                <a:spcPts val="1000"/>
              </a:spcBef>
              <a:defRPr sz="5200"/>
            </a:pPr>
            <a:r>
              <a:rPr sz="3400">
                <a:solidFill>
                  <a:schemeClr val="bg1"/>
                </a:solidFill>
              </a:rPr>
              <a:t>has higher priority than</a:t>
            </a:r>
          </a:p>
          <a:p>
            <a:pPr>
              <a:defRPr sz="5200"/>
            </a:pPr>
            <a:r>
              <a:rPr>
                <a:solidFill>
                  <a:schemeClr val="bg1"/>
                </a:solidFill>
              </a:rPr>
              <a:t>privacy</a:t>
            </a:r>
          </a:p>
          <a:p>
            <a:pPr>
              <a:spcBef>
                <a:spcPts val="1000"/>
              </a:spcBef>
              <a:defRPr sz="5200"/>
            </a:pPr>
            <a:r>
              <a:rPr sz="3400">
                <a:solidFill>
                  <a:schemeClr val="bg1"/>
                </a:solidFill>
              </a:rPr>
              <a:t>has higher priority than</a:t>
            </a:r>
          </a:p>
          <a:p>
            <a:pPr>
              <a:defRPr sz="5200"/>
            </a:pPr>
            <a:r>
              <a:rPr>
                <a:solidFill>
                  <a:schemeClr val="bg1"/>
                </a:solidFill>
              </a:rPr>
              <a:t>modularity </a:t>
            </a:r>
          </a:p>
          <a:p>
            <a:pPr>
              <a:spcBef>
                <a:spcPts val="1000"/>
              </a:spcBef>
              <a:defRPr sz="5200"/>
            </a:pPr>
            <a:r>
              <a:rPr sz="3400">
                <a:solidFill>
                  <a:schemeClr val="bg1"/>
                </a:solidFill>
              </a:rPr>
              <a:t>has higher priority than</a:t>
            </a:r>
            <a:endParaRPr>
              <a:solidFill>
                <a:schemeClr val="bg1"/>
              </a:solidFill>
            </a:endParaRPr>
          </a:p>
          <a:p>
            <a:pPr>
              <a:defRPr sz="5200"/>
            </a:pPr>
            <a:r>
              <a:rPr>
                <a:solidFill>
                  <a:schemeClr val="bg1"/>
                </a:solidFill>
              </a:rPr>
              <a:t>scalability</a:t>
            </a:r>
          </a:p>
        </p:txBody>
      </p:sp>
      <p:sp>
        <p:nvSpPr>
          <p:cNvPr id="342" name="Priorities for this particular system, defined by a group of stakeholders we interviewed"/>
          <p:cNvSpPr txBox="1"/>
          <p:nvPr/>
        </p:nvSpPr>
        <p:spPr>
          <a:xfrm>
            <a:off x="496404" y="486657"/>
            <a:ext cx="11468197" cy="2734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700"/>
            </a:lvl1pPr>
          </a:lstStyle>
          <a:p>
            <a:r>
              <a:t>Priorities for this particular system, defined by a group of </a:t>
            </a:r>
            <a:r>
              <a:rPr/>
              <a:t>stakeholders </a:t>
            </a:r>
            <a:r>
              <a:rPr smtClean="0"/>
              <a:t>weinterviewed</a:t>
            </a:r>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4" name="As defining a total order is often hard, better to apply a triage process"/>
          <p:cNvSpPr txBox="1">
            <a:spLocks noGrp="1"/>
          </p:cNvSpPr>
          <p:nvPr>
            <p:ph type="title"/>
          </p:nvPr>
        </p:nvSpPr>
        <p:spPr>
          <a:xfrm>
            <a:off x="1270000" y="2323939"/>
            <a:ext cx="10464800" cy="5105722"/>
          </a:xfrm>
          <a:prstGeom prst="rect">
            <a:avLst/>
          </a:prstGeom>
        </p:spPr>
        <p:txBody>
          <a:bodyPr/>
          <a:lstStyle/>
          <a:p>
            <a:r>
              <a:rPr>
                <a:solidFill>
                  <a:schemeClr val="bg1"/>
                </a:solidFill>
              </a:rPr>
              <a:t>As defining a total order is often hard, better to apply a </a:t>
            </a:r>
            <a:r>
              <a:rPr>
                <a:solidFill>
                  <a:schemeClr val="bg1"/>
                </a:solidFill>
              </a:rPr>
              <a:t>triage</a:t>
            </a:r>
            <a:r>
              <a:rPr>
                <a:solidFill>
                  <a:schemeClr val="bg1"/>
                </a:solidFill>
              </a:rPr>
              <a:t> process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6" name="critical: the system should be able to store and manage learning goals…"/>
          <p:cNvSpPr txBox="1">
            <a:spLocks noGrp="1"/>
          </p:cNvSpPr>
          <p:nvPr>
            <p:ph type="title"/>
          </p:nvPr>
        </p:nvSpPr>
        <p:spPr>
          <a:xfrm>
            <a:off x="460155" y="392707"/>
            <a:ext cx="12084490" cy="9106985"/>
          </a:xfrm>
          <a:prstGeom prst="rect">
            <a:avLst/>
          </a:prstGeom>
        </p:spPr>
        <p:txBody>
          <a:bodyPr anchor="t"/>
          <a:lstStyle/>
          <a:p>
            <a:pPr algn="l">
              <a:defRPr sz="5200"/>
            </a:pPr>
            <a:r>
              <a:rPr>
                <a:solidFill>
                  <a:schemeClr val="bg1"/>
                </a:solidFill>
              </a:rPr>
              <a:t>critical</a:t>
            </a:r>
            <a:r>
              <a:rPr>
                <a:solidFill>
                  <a:schemeClr val="bg1"/>
                </a:solidFill>
              </a:rPr>
              <a:t>: the system should be able to store and manage learning goals</a:t>
            </a:r>
          </a:p>
          <a:p>
            <a:pPr algn="l">
              <a:defRPr sz="5200"/>
            </a:pPr>
            <a:r>
              <a:rPr>
                <a:solidFill>
                  <a:schemeClr val="bg1"/>
                </a:solidFill>
              </a:rPr>
              <a:t>           the system should be able to store and manage students and their logins</a:t>
            </a:r>
          </a:p>
          <a:p>
            <a:pPr algn="l">
              <a:defRPr sz="5200"/>
            </a:pPr>
            <a:endParaRPr>
              <a:solidFill>
                <a:schemeClr val="bg1"/>
              </a:solidFill>
            </a:endParaRPr>
          </a:p>
          <a:p>
            <a:pPr algn="l">
              <a:defRPr sz="5200"/>
            </a:pPr>
            <a:r>
              <a:rPr>
                <a:solidFill>
                  <a:schemeClr val="bg1"/>
                </a:solidFill>
              </a:rPr>
              <a:t>important</a:t>
            </a:r>
            <a:r>
              <a:rPr>
                <a:solidFill>
                  <a:schemeClr val="bg1"/>
                </a:solidFill>
              </a:rPr>
              <a:t>: the system should be able to associate student grades (MA, MPA, MANA) to learning goals</a:t>
            </a:r>
          </a:p>
          <a:p>
            <a:pPr algn="l">
              <a:defRPr sz="5200"/>
            </a:pPr>
            <a:endParaRPr>
              <a:solidFill>
                <a:schemeClr val="bg1"/>
              </a:solidFill>
            </a:endParaRPr>
          </a:p>
          <a:p>
            <a:pPr algn="l">
              <a:defRPr sz="5200"/>
            </a:pPr>
            <a:r>
              <a:rPr>
                <a:solidFill>
                  <a:schemeClr val="bg1"/>
                </a:solidFill>
              </a:rPr>
              <a:t>desirable</a:t>
            </a:r>
            <a:r>
              <a:rPr>
                <a:solidFill>
                  <a:schemeClr val="bg1"/>
                </a:solidFill>
              </a:rPr>
              <a:t>: the system should be able to notify students when they are below average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8" name="Useful because trade-offs are often necessary, and we can’t handle all requirements in one go, or with available resources and deadlines"/>
          <p:cNvSpPr txBox="1">
            <a:spLocks noGrp="1"/>
          </p:cNvSpPr>
          <p:nvPr>
            <p:ph type="title"/>
          </p:nvPr>
        </p:nvSpPr>
        <p:spPr>
          <a:xfrm>
            <a:off x="1128721" y="1315975"/>
            <a:ext cx="10747358" cy="7121650"/>
          </a:xfrm>
          <a:prstGeom prst="rect">
            <a:avLst/>
          </a:prstGeom>
        </p:spPr>
        <p:txBody>
          <a:bodyPr/>
          <a:lstStyle/>
          <a:p>
            <a:pPr>
              <a:defRPr sz="7900"/>
            </a:pPr>
            <a:r>
              <a:rPr>
                <a:solidFill>
                  <a:schemeClr val="bg1"/>
                </a:solidFill>
              </a:rPr>
              <a:t>Useful because </a:t>
            </a:r>
            <a:r>
              <a:rPr>
                <a:solidFill>
                  <a:schemeClr val="bg1"/>
                </a:solidFill>
              </a:rPr>
              <a:t>trade-offs</a:t>
            </a:r>
            <a:r>
              <a:rPr>
                <a:solidFill>
                  <a:schemeClr val="bg1"/>
                </a:solidFill>
              </a:rPr>
              <a:t> are often necessary, and we can’t </a:t>
            </a:r>
            <a:r>
              <a:rPr>
                <a:solidFill>
                  <a:schemeClr val="bg1"/>
                </a:solidFill>
              </a:rPr>
              <a:t>handle</a:t>
            </a:r>
            <a:r>
              <a:rPr>
                <a:solidFill>
                  <a:schemeClr val="bg1"/>
                </a:solidFill>
              </a:rPr>
              <a:t> all requirements in one go, or with available </a:t>
            </a:r>
            <a:r>
              <a:rPr>
                <a:solidFill>
                  <a:schemeClr val="bg1"/>
                </a:solidFill>
              </a:rPr>
              <a:t>resources</a:t>
            </a:r>
            <a:r>
              <a:rPr>
                <a:solidFill>
                  <a:schemeClr val="bg1"/>
                </a:solidFill>
              </a:rPr>
              <a:t> and </a:t>
            </a:r>
            <a:r>
              <a:rPr>
                <a:solidFill>
                  <a:schemeClr val="bg1"/>
                </a:solidFill>
              </a:rPr>
              <a:t>deadlines</a:t>
            </a:r>
            <a:r>
              <a:rPr>
                <a:solidFill>
                  <a:schemeClr val="bg1"/>
                </a:solidFill>
              </a:rPr>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24" name="In class and after class interaction"/>
          <p:cNvSpPr txBox="1">
            <a:spLocks noGrp="1"/>
          </p:cNvSpPr>
          <p:nvPr>
            <p:ph type="title"/>
          </p:nvPr>
        </p:nvSpPr>
        <p:spPr>
          <a:xfrm>
            <a:off x="1270000" y="-454963"/>
            <a:ext cx="10464800" cy="2438401"/>
          </a:xfrm>
          <a:prstGeom prst="rect">
            <a:avLst/>
          </a:prstGeom>
        </p:spPr>
        <p:txBody>
          <a:bodyPr/>
          <a:lstStyle>
            <a:lvl1pPr>
              <a:defRPr sz="4200"/>
            </a:lvl1pPr>
          </a:lstStyle>
          <a:p>
            <a:r>
              <a:rPr>
                <a:solidFill>
                  <a:schemeClr val="bg1"/>
                </a:solidFill>
              </a:rPr>
              <a:t>In class and after class interaction</a:t>
            </a:r>
          </a:p>
        </p:txBody>
      </p:sp>
      <p:sp>
        <p:nvSpPr>
          <p:cNvPr id="225" name="open questions (about key concepts, about superficially covered concepts, from previous exams, etc.) to consolidate or extend knowledge: 1. Qual a importância de validar os requisitos? Qual a importância de verificar os requisitos?…"/>
          <p:cNvSpPr txBox="1">
            <a:spLocks noGrp="1"/>
          </p:cNvSpPr>
          <p:nvPr>
            <p:ph type="body" idx="1"/>
          </p:nvPr>
        </p:nvSpPr>
        <p:spPr>
          <a:xfrm>
            <a:off x="420495" y="1282313"/>
            <a:ext cx="11674443" cy="8085857"/>
          </a:xfrm>
          <a:prstGeom prst="rect">
            <a:avLst/>
          </a:prstGeom>
        </p:spPr>
        <p:txBody>
          <a:bodyPr/>
          <a:lstStyle/>
          <a:p>
            <a:pPr>
              <a:buClr>
                <a:srgbClr val="FEFB27"/>
              </a:buClr>
              <a:defRPr sz="2400"/>
            </a:pPr>
            <a:r>
              <a:rPr>
                <a:solidFill>
                  <a:schemeClr val="bg1"/>
                </a:solidFill>
              </a:rPr>
              <a:t>open questions (about key concepts, about superficially covered concepts, from previous exams, etc.) to consolidate or extend knowledge:</a:t>
            </a:r>
            <a:r>
              <a:rPr>
                <a:solidFill>
                  <a:schemeClr val="bg1"/>
                </a:solidFill>
              </a:rPr>
              <a:t> 1. Qual a importância de validar os requisitos? Qual a importância de verificar os requisitos?</a:t>
            </a:r>
          </a:p>
          <a:p>
            <a:pPr>
              <a:buClr>
                <a:srgbClr val="FEFB27"/>
              </a:buClr>
              <a:defRPr sz="2400"/>
            </a:pPr>
            <a:r>
              <a:rPr>
                <a:solidFill>
                  <a:schemeClr val="bg1"/>
                </a:solidFill>
              </a:rPr>
              <a:t>discussion topics (value systems, method and technology choices, blog posts, tweet threads, short videos, additional references, etc.) to motivate, extend knowledge, and exercise reflection and communication skills:</a:t>
            </a:r>
            <a:r>
              <a:rPr>
                <a:solidFill>
                  <a:schemeClr val="bg1"/>
                </a:solidFill>
              </a:rPr>
              <a:t> 1. Você acha que um engenheiro de software deve focar mais no “como?” do que no “o que?”? Por que?</a:t>
            </a:r>
          </a:p>
          <a:p>
            <a:pPr>
              <a:buClr>
                <a:srgbClr val="FEFB27"/>
              </a:buClr>
              <a:defRPr sz="2400"/>
            </a:pPr>
            <a:r>
              <a:rPr>
                <a:solidFill>
                  <a:schemeClr val="bg1"/>
                </a:solidFill>
              </a:rPr>
              <a:t>quizzes (about key concepts) to consolidate knowledge and self assessment: 1. "Indique a seguir a única técnica que não é utilizada para elicitação de requisitos:" “Observar os usuários no seu ambiente de trabalho" “Detalhar documentos de requisitos” “Criar sketches do funcionamento do sistema" “Entrevistar stakeholders"  </a:t>
            </a:r>
          </a:p>
          <a:p>
            <a:pPr>
              <a:defRPr sz="2400">
                <a:solidFill>
                  <a:srgbClr val="FEFB27"/>
                </a:solidFill>
              </a:defRPr>
            </a:pPr>
            <a:r>
              <a:rPr>
                <a:solidFill>
                  <a:schemeClr val="bg1"/>
                </a:solidFill>
              </a:rPr>
              <a:t>surveys (about student difficulties, required effort, wishes, and activity progress; about course methodology, etc.):  </a:t>
            </a:r>
            <a:r>
              <a:rPr>
                <a:solidFill>
                  <a:schemeClr val="bg1"/>
                </a:solidFill>
              </a:rPr>
              <a:t>1. “Você tem tido alguma dificuldade para assistir os vídeos disponibilizados no YouTube?” “Não, consigo assistir e registrar dúvidas sem problema" “Sim, não consigo me organizar e reservar um tempo para assistir” “Sim, não consigo me concentrar enquanto tento assistir” “Sim, surgem muitas dúvidas que inviabilizam o entendimento da sequência do vídeo” “Sim, por um outro motivo diferente dos acima”</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0" name="Stakeholders conflicts about priorities and requirements should be properly negotiated"/>
          <p:cNvSpPr txBox="1">
            <a:spLocks noGrp="1"/>
          </p:cNvSpPr>
          <p:nvPr>
            <p:ph type="title"/>
          </p:nvPr>
        </p:nvSpPr>
        <p:spPr>
          <a:xfrm>
            <a:off x="1270000" y="1781499"/>
            <a:ext cx="10464800" cy="6190602"/>
          </a:xfrm>
          <a:prstGeom prst="rect">
            <a:avLst/>
          </a:prstGeom>
        </p:spPr>
        <p:txBody>
          <a:bodyPr/>
          <a:lstStyle/>
          <a:p>
            <a:r>
              <a:rPr>
                <a:solidFill>
                  <a:schemeClr val="bg1"/>
                </a:solidFill>
              </a:rPr>
              <a:t>Stakeholders </a:t>
            </a:r>
            <a:r>
              <a:rPr>
                <a:solidFill>
                  <a:schemeClr val="bg1"/>
                </a:solidFill>
              </a:rPr>
              <a:t>conflicts</a:t>
            </a:r>
            <a:r>
              <a:rPr>
                <a:solidFill>
                  <a:schemeClr val="bg1"/>
                </a:solidFill>
              </a:rPr>
              <a:t> about priorities and requirements should be properly negotiated</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355"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356"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8" name="How to elicit requirements?"/>
          <p:cNvSpPr txBox="1">
            <a:spLocks noGrp="1"/>
          </p:cNvSpPr>
          <p:nvPr>
            <p:ph type="title"/>
          </p:nvPr>
        </p:nvSpPr>
        <p:spPr>
          <a:prstGeom prst="rect">
            <a:avLst/>
          </a:prstGeom>
        </p:spPr>
        <p:txBody>
          <a:bodyPr/>
          <a:lstStyle/>
          <a:p>
            <a:r>
              <a:rPr>
                <a:solidFill>
                  <a:schemeClr val="bg1"/>
                </a:solidFill>
              </a:rPr>
              <a:t>How to elicit requirements?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0" name="Two main activities"/>
          <p:cNvSpPr txBox="1">
            <a:spLocks noGrp="1"/>
          </p:cNvSpPr>
          <p:nvPr>
            <p:ph type="title"/>
          </p:nvPr>
        </p:nvSpPr>
        <p:spPr>
          <a:prstGeom prst="rect">
            <a:avLst/>
          </a:prstGeom>
        </p:spPr>
        <p:txBody>
          <a:bodyPr/>
          <a:lstStyle/>
          <a:p>
            <a:r>
              <a:rPr>
                <a:solidFill>
                  <a:schemeClr val="bg1"/>
                </a:solidFill>
              </a:rPr>
              <a:t>Two main activities</a:t>
            </a:r>
          </a:p>
        </p:txBody>
      </p:sp>
      <p:sp>
        <p:nvSpPr>
          <p:cNvPr id="361" name="Requirements elicitation"/>
          <p:cNvSpPr/>
          <p:nvPr/>
        </p:nvSpPr>
        <p:spPr>
          <a:xfrm>
            <a:off x="1883770" y="3937493"/>
            <a:ext cx="3250411" cy="1878614"/>
          </a:xfrm>
          <a:prstGeom prst="roundRect">
            <a:avLst>
              <a:gd name="adj" fmla="val 13279"/>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effectLst>
                  <a:outerShdw blurRad="38100" dist="12700" dir="5400000" rotWithShape="0">
                    <a:srgbClr val="000000">
                      <a:alpha val="50000"/>
                    </a:srgbClr>
                  </a:outerShdw>
                </a:effectLst>
              </a:defRPr>
            </a:lvl1pPr>
          </a:lstStyle>
          <a:p>
            <a:r>
              <a:t>Requirements elicitation</a:t>
            </a:r>
          </a:p>
        </p:txBody>
      </p:sp>
      <p:sp>
        <p:nvSpPr>
          <p:cNvPr id="362" name="Requirements specification"/>
          <p:cNvSpPr/>
          <p:nvPr/>
        </p:nvSpPr>
        <p:spPr>
          <a:xfrm>
            <a:off x="7870619" y="3937493"/>
            <a:ext cx="3250412" cy="1878614"/>
          </a:xfrm>
          <a:prstGeom prst="roundRect">
            <a:avLst>
              <a:gd name="adj" fmla="val 13279"/>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effectLst>
                  <a:outerShdw blurRad="38100" dist="12700" dir="5400000" rotWithShape="0">
                    <a:srgbClr val="000000">
                      <a:alpha val="50000"/>
                    </a:srgbClr>
                  </a:outerShdw>
                </a:effectLst>
              </a:defRPr>
            </a:lvl1pPr>
          </a:lstStyle>
          <a:p>
            <a:r>
              <a:t>Requirements specification</a:t>
            </a:r>
          </a:p>
        </p:txBody>
      </p:sp>
      <p:sp>
        <p:nvSpPr>
          <p:cNvPr id="363" name="Double Arrow"/>
          <p:cNvSpPr/>
          <p:nvPr/>
        </p:nvSpPr>
        <p:spPr>
          <a:xfrm>
            <a:off x="5326835" y="4634570"/>
            <a:ext cx="2351130" cy="484460"/>
          </a:xfrm>
          <a:prstGeom prst="leftRightArrow">
            <a:avLst>
              <a:gd name="adj1" fmla="val 32000"/>
              <a:gd name="adj2" fmla="val 115345"/>
            </a:avLst>
          </a:prstGeom>
          <a:blipFill>
            <a:blip r:embed="rId3"/>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7" name="Requirements elicitation"/>
          <p:cNvSpPr/>
          <p:nvPr/>
        </p:nvSpPr>
        <p:spPr>
          <a:xfrm>
            <a:off x="2100731" y="2401105"/>
            <a:ext cx="8803338" cy="4951390"/>
          </a:xfrm>
          <a:prstGeom prst="roundRect">
            <a:avLst>
              <a:gd name="adj" fmla="val 13279"/>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200">
                <a:effectLst>
                  <a:outerShdw blurRad="38100" dist="12700" dir="5400000" rotWithShape="0">
                    <a:srgbClr val="000000">
                      <a:alpha val="50000"/>
                    </a:srgbClr>
                  </a:outerShdw>
                </a:effectLst>
              </a:defRPr>
            </a:lvl1pPr>
          </a:lstStyle>
          <a:p>
            <a:r>
              <a:t>Requirements elicitation</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1" name="Interacting with stakeholders"/>
          <p:cNvSpPr txBox="1">
            <a:spLocks noGrp="1"/>
          </p:cNvSpPr>
          <p:nvPr>
            <p:ph type="title"/>
          </p:nvPr>
        </p:nvSpPr>
        <p:spPr>
          <a:xfrm>
            <a:off x="1270000" y="254000"/>
            <a:ext cx="10464800" cy="3823147"/>
          </a:xfrm>
          <a:prstGeom prst="rect">
            <a:avLst/>
          </a:prstGeom>
        </p:spPr>
        <p:txBody>
          <a:bodyPr/>
          <a:lstStyle/>
          <a:p>
            <a:r>
              <a:rPr>
                <a:solidFill>
                  <a:schemeClr val="bg1"/>
                </a:solidFill>
              </a:rPr>
              <a:t>Interacting with stakeholders</a:t>
            </a:r>
          </a:p>
        </p:txBody>
      </p:sp>
      <p:sp>
        <p:nvSpPr>
          <p:cNvPr id="372" name="Interviews…"/>
          <p:cNvSpPr txBox="1">
            <a:spLocks noGrp="1"/>
          </p:cNvSpPr>
          <p:nvPr>
            <p:ph type="body" idx="1"/>
          </p:nvPr>
        </p:nvSpPr>
        <p:spPr>
          <a:xfrm>
            <a:off x="1270000" y="3412475"/>
            <a:ext cx="10464800" cy="5715001"/>
          </a:xfrm>
          <a:prstGeom prst="rect">
            <a:avLst/>
          </a:prstGeom>
        </p:spPr>
        <p:txBody>
          <a:bodyPr/>
          <a:lstStyle/>
          <a:p>
            <a:pPr>
              <a:defRPr sz="5000"/>
            </a:pPr>
            <a:r>
              <a:rPr>
                <a:solidFill>
                  <a:schemeClr val="bg1"/>
                </a:solidFill>
              </a:rPr>
              <a:t>Interviews</a:t>
            </a:r>
          </a:p>
          <a:p>
            <a:pPr>
              <a:defRPr sz="5000"/>
            </a:pPr>
            <a:r>
              <a:rPr>
                <a:solidFill>
                  <a:schemeClr val="bg1"/>
                </a:solidFill>
              </a:rPr>
              <a:t>Stakeholders as part of the development team</a:t>
            </a:r>
          </a:p>
          <a:p>
            <a:pPr>
              <a:defRPr sz="5000"/>
            </a:pPr>
            <a:r>
              <a:rPr>
                <a:solidFill>
                  <a:schemeClr val="bg1"/>
                </a:solidFill>
              </a:rPr>
              <a:t>Lo-Fi GUI sketches and storyboards</a:t>
            </a:r>
          </a:p>
          <a:p>
            <a:pPr>
              <a:defRPr sz="5000">
                <a:solidFill>
                  <a:srgbClr val="FEFB27"/>
                </a:solidFill>
              </a:defRPr>
            </a:pPr>
            <a:r>
              <a:rPr>
                <a:solidFill>
                  <a:schemeClr val="bg1"/>
                </a:solidFill>
              </a:rPr>
              <a:t>Observing user work (with existing system, if available)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4" name="Interviews"/>
          <p:cNvSpPr txBox="1">
            <a:spLocks noGrp="1"/>
          </p:cNvSpPr>
          <p:nvPr>
            <p:ph type="title"/>
          </p:nvPr>
        </p:nvSpPr>
        <p:spPr>
          <a:xfrm>
            <a:off x="1270000" y="254000"/>
            <a:ext cx="10464800" cy="3823147"/>
          </a:xfrm>
          <a:prstGeom prst="rect">
            <a:avLst/>
          </a:prstGeom>
        </p:spPr>
        <p:txBody>
          <a:bodyPr/>
          <a:lstStyle/>
          <a:p>
            <a:r>
              <a:rPr>
                <a:solidFill>
                  <a:schemeClr val="bg1"/>
                </a:solidFill>
              </a:rPr>
              <a:t>Interviews</a:t>
            </a:r>
          </a:p>
        </p:txBody>
      </p:sp>
      <p:sp>
        <p:nvSpPr>
          <p:cNvPr id="375" name="the main goal is to understand stakeholders’ needs (including success and failure cases)…"/>
          <p:cNvSpPr txBox="1">
            <a:spLocks noGrp="1"/>
          </p:cNvSpPr>
          <p:nvPr>
            <p:ph type="body" idx="1"/>
          </p:nvPr>
        </p:nvSpPr>
        <p:spPr>
          <a:xfrm>
            <a:off x="1270000" y="3097089"/>
            <a:ext cx="10464800" cy="5715001"/>
          </a:xfrm>
          <a:prstGeom prst="rect">
            <a:avLst/>
          </a:prstGeom>
        </p:spPr>
        <p:txBody>
          <a:bodyPr/>
          <a:lstStyle/>
          <a:p>
            <a:pPr>
              <a:defRPr sz="4100"/>
            </a:pPr>
            <a:r>
              <a:rPr>
                <a:solidFill>
                  <a:schemeClr val="bg1"/>
                </a:solidFill>
              </a:rPr>
              <a:t>the main goal is to understand stakeholders’ needs (including success and failure cases)</a:t>
            </a:r>
          </a:p>
          <a:p>
            <a:pPr>
              <a:defRPr sz="4100"/>
            </a:pPr>
            <a:r>
              <a:rPr>
                <a:solidFill>
                  <a:schemeClr val="bg1"/>
                </a:solidFill>
              </a:rPr>
              <a:t>if the idea is to extend or replace an existing system, explore it before the interviews to better understand the context</a:t>
            </a:r>
          </a:p>
          <a:p>
            <a:pPr>
              <a:defRPr sz="4100"/>
            </a:pPr>
            <a:r>
              <a:rPr>
                <a:solidFill>
                  <a:schemeClr val="bg1"/>
                </a:solidFill>
              </a:rPr>
              <a:t>take notes and record interviews, if authorised</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7" name="Guiding principles"/>
          <p:cNvSpPr txBox="1">
            <a:spLocks noGrp="1"/>
          </p:cNvSpPr>
          <p:nvPr>
            <p:ph type="title"/>
          </p:nvPr>
        </p:nvSpPr>
        <p:spPr>
          <a:prstGeom prst="rect">
            <a:avLst/>
          </a:prstGeom>
        </p:spPr>
        <p:txBody>
          <a:bodyPr/>
          <a:lstStyle/>
          <a:p>
            <a:r>
              <a:rPr>
                <a:solidFill>
                  <a:schemeClr val="bg1"/>
                </a:solidFill>
              </a:rPr>
              <a:t>Guiding principles</a:t>
            </a:r>
          </a:p>
        </p:txBody>
      </p:sp>
      <p:sp>
        <p:nvSpPr>
          <p:cNvPr id="378" name="empathize with the stakeholders!…"/>
          <p:cNvSpPr txBox="1">
            <a:spLocks noGrp="1"/>
          </p:cNvSpPr>
          <p:nvPr>
            <p:ph type="body" idx="1"/>
          </p:nvPr>
        </p:nvSpPr>
        <p:spPr>
          <a:prstGeom prst="rect">
            <a:avLst/>
          </a:prstGeom>
        </p:spPr>
        <p:txBody>
          <a:bodyPr/>
          <a:lstStyle/>
          <a:p>
            <a:r>
              <a:rPr>
                <a:solidFill>
                  <a:schemeClr val="bg1"/>
                </a:solidFill>
              </a:rPr>
              <a:t>empathize with the stakeholders!</a:t>
            </a:r>
          </a:p>
          <a:p>
            <a:r>
              <a:rPr>
                <a:solidFill>
                  <a:schemeClr val="bg1"/>
                </a:solidFill>
              </a:rPr>
              <a:t>imagine that you were in their place</a:t>
            </a:r>
          </a:p>
          <a:p>
            <a:r>
              <a:rPr>
                <a:solidFill>
                  <a:schemeClr val="bg1"/>
                </a:solidFill>
              </a:rPr>
              <a:t>remember that they might not share your own abilities and cultural background</a:t>
            </a:r>
          </a:p>
          <a:p>
            <a:r>
              <a:rPr>
                <a:solidFill>
                  <a:schemeClr val="bg1"/>
                </a:solidFill>
              </a:rPr>
              <a:t>adapt to their vocabulary </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0" name="Lo-Fi GUI sketches and storyboards"/>
          <p:cNvSpPr txBox="1">
            <a:spLocks noGrp="1"/>
          </p:cNvSpPr>
          <p:nvPr>
            <p:ph type="title"/>
          </p:nvPr>
        </p:nvSpPr>
        <p:spPr>
          <a:xfrm>
            <a:off x="8219585" y="1354464"/>
            <a:ext cx="4587017" cy="8543272"/>
          </a:xfrm>
          <a:prstGeom prst="rect">
            <a:avLst/>
          </a:prstGeom>
        </p:spPr>
        <p:txBody>
          <a:bodyPr/>
          <a:lstStyle>
            <a:lvl1pPr>
              <a:defRPr sz="7200"/>
            </a:lvl1pPr>
          </a:lstStyle>
          <a:p>
            <a:r>
              <a:rPr>
                <a:solidFill>
                  <a:schemeClr val="bg1"/>
                </a:solidFill>
              </a:rPr>
              <a:t>Lo-Fi GUI sketches and storyboards</a:t>
            </a:r>
          </a:p>
        </p:txBody>
      </p:sp>
      <p:pic>
        <p:nvPicPr>
          <p:cNvPr id="381" name="Screen Shot 2019-02-20 at 11.37.28.png" descr="Screen Shot 2019-02-20 at 11.37.28.png"/>
          <p:cNvPicPr>
            <a:picLocks noChangeAspect="1"/>
          </p:cNvPicPr>
          <p:nvPr/>
        </p:nvPicPr>
        <p:blipFill>
          <a:blip r:embed="rId2">
            <a:extLst/>
          </a:blip>
          <a:stretch>
            <a:fillRect/>
          </a:stretch>
        </p:blipFill>
        <p:spPr>
          <a:xfrm>
            <a:off x="89615" y="125524"/>
            <a:ext cx="7956338" cy="9502552"/>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3" name="This helps stakeholders to better understand what they want, and validate that engineers correctly captured their needs"/>
          <p:cNvSpPr txBox="1">
            <a:spLocks noGrp="1"/>
          </p:cNvSpPr>
          <p:nvPr>
            <p:ph type="title"/>
          </p:nvPr>
        </p:nvSpPr>
        <p:spPr>
          <a:xfrm>
            <a:off x="1270000" y="2002330"/>
            <a:ext cx="10464800" cy="5748940"/>
          </a:xfrm>
          <a:prstGeom prst="rect">
            <a:avLst/>
          </a:prstGeom>
        </p:spPr>
        <p:txBody>
          <a:bodyPr/>
          <a:lstStyle/>
          <a:p>
            <a:pPr>
              <a:defRPr sz="7200"/>
            </a:pPr>
            <a:r>
              <a:rPr>
                <a:solidFill>
                  <a:schemeClr val="bg1"/>
                </a:solidFill>
              </a:rPr>
              <a:t>This helps stakeholders to better </a:t>
            </a:r>
            <a:r>
              <a:rPr>
                <a:solidFill>
                  <a:schemeClr val="bg1"/>
                </a:solidFill>
              </a:rPr>
              <a:t>understand</a:t>
            </a:r>
            <a:r>
              <a:rPr>
                <a:solidFill>
                  <a:schemeClr val="bg1"/>
                </a:solidFill>
              </a:rPr>
              <a:t> what they want, and </a:t>
            </a:r>
            <a:r>
              <a:rPr>
                <a:solidFill>
                  <a:schemeClr val="bg1"/>
                </a:solidFill>
              </a:rPr>
              <a:t>validate</a:t>
            </a:r>
            <a:r>
              <a:rPr>
                <a:solidFill>
                  <a:schemeClr val="bg1"/>
                </a:solidFill>
              </a:rPr>
              <a:t> that engineers correctly captured their needs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7" name="Requirements 1,…"/>
          <p:cNvSpPr txBox="1">
            <a:spLocks noGrp="1"/>
          </p:cNvSpPr>
          <p:nvPr>
            <p:ph type="title"/>
          </p:nvPr>
        </p:nvSpPr>
        <p:spPr>
          <a:prstGeom prst="rect">
            <a:avLst/>
          </a:prstGeom>
        </p:spPr>
        <p:txBody>
          <a:bodyPr/>
          <a:lstStyle/>
          <a:p>
            <a:r>
              <a:rPr>
                <a:solidFill>
                  <a:schemeClr val="bg1"/>
                </a:solidFill>
              </a:rPr>
              <a:t>Requirements 1,</a:t>
            </a:r>
          </a:p>
          <a:p>
            <a:r>
              <a:rPr>
                <a:solidFill>
                  <a:schemeClr val="bg1"/>
                </a:solidFill>
              </a:rPr>
              <a:t>elicitation</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5" name="The focus should be more on application design, not interaction design"/>
          <p:cNvSpPr txBox="1">
            <a:spLocks noGrp="1"/>
          </p:cNvSpPr>
          <p:nvPr>
            <p:ph type="title"/>
          </p:nvPr>
        </p:nvSpPr>
        <p:spPr>
          <a:xfrm>
            <a:off x="1270000" y="1911031"/>
            <a:ext cx="10464800" cy="5931538"/>
          </a:xfrm>
          <a:prstGeom prst="rect">
            <a:avLst/>
          </a:prstGeom>
        </p:spPr>
        <p:txBody>
          <a:bodyPr/>
          <a:lstStyle/>
          <a:p>
            <a:r>
              <a:rPr>
                <a:solidFill>
                  <a:schemeClr val="bg1"/>
                </a:solidFill>
              </a:rPr>
              <a:t>The focus should be more on </a:t>
            </a:r>
            <a:r>
              <a:rPr>
                <a:solidFill>
                  <a:schemeClr val="bg1"/>
                </a:solidFill>
              </a:rPr>
              <a:t>application</a:t>
            </a:r>
            <a:r>
              <a:rPr>
                <a:solidFill>
                  <a:schemeClr val="bg1"/>
                </a:solidFill>
              </a:rPr>
              <a:t> design, not </a:t>
            </a:r>
            <a:r>
              <a:rPr>
                <a:solidFill>
                  <a:schemeClr val="bg1"/>
                </a:solidFill>
              </a:rPr>
              <a:t>interaction</a:t>
            </a:r>
            <a:r>
              <a:rPr>
                <a:solidFill>
                  <a:schemeClr val="bg1"/>
                </a:solidFill>
              </a:rPr>
              <a:t> design</a:t>
            </a:r>
          </a:p>
        </p:txBody>
      </p:sp>
      <p:sp>
        <p:nvSpPr>
          <p:cNvPr id="386" name="user interface designers should be responsible for that"/>
          <p:cNvSpPr/>
          <p:nvPr/>
        </p:nvSpPr>
        <p:spPr>
          <a:xfrm>
            <a:off x="8110667" y="6768413"/>
            <a:ext cx="4418711" cy="2386964"/>
          </a:xfrm>
          <a:prstGeom prst="wedgeEllipseCallout">
            <a:avLst>
              <a:gd name="adj1" fmla="val -22814"/>
              <a:gd name="adj2" fmla="val -7559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user interface designers should be responsible for that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8"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389"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390"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2" name="A basic requirements elicitation process: a practical example"/>
          <p:cNvSpPr txBox="1">
            <a:spLocks noGrp="1"/>
          </p:cNvSpPr>
          <p:nvPr>
            <p:ph type="title"/>
          </p:nvPr>
        </p:nvSpPr>
        <p:spPr>
          <a:prstGeom prst="rect">
            <a:avLst/>
          </a:prstGeom>
        </p:spPr>
        <p:txBody>
          <a:bodyPr/>
          <a:lstStyle/>
          <a:p>
            <a:r>
              <a:rPr>
                <a:solidFill>
                  <a:schemeClr val="bg1"/>
                </a:solidFill>
              </a:rPr>
              <a:t>A basic requirements elicitation process: a practical example</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4" name="Process, initial phase"/>
          <p:cNvSpPr txBox="1">
            <a:spLocks noGrp="1"/>
          </p:cNvSpPr>
          <p:nvPr>
            <p:ph type="title"/>
          </p:nvPr>
        </p:nvSpPr>
        <p:spPr>
          <a:prstGeom prst="rect">
            <a:avLst/>
          </a:prstGeom>
        </p:spPr>
        <p:txBody>
          <a:bodyPr/>
          <a:lstStyle>
            <a:lvl1pPr>
              <a:defRPr sz="7700"/>
            </a:lvl1pPr>
          </a:lstStyle>
          <a:p>
            <a:r>
              <a:rPr>
                <a:solidFill>
                  <a:schemeClr val="bg1"/>
                </a:solidFill>
              </a:rPr>
              <a:t>Process, initial phase</a:t>
            </a:r>
          </a:p>
        </p:txBody>
      </p:sp>
      <p:sp>
        <p:nvSpPr>
          <p:cNvPr id="395" name="Initial questions:…"/>
          <p:cNvSpPr txBox="1">
            <a:spLocks noGrp="1"/>
          </p:cNvSpPr>
          <p:nvPr>
            <p:ph type="body" idx="1"/>
          </p:nvPr>
        </p:nvSpPr>
        <p:spPr>
          <a:xfrm>
            <a:off x="1270000" y="2545324"/>
            <a:ext cx="10464800" cy="6816688"/>
          </a:xfrm>
          <a:prstGeom prst="rect">
            <a:avLst/>
          </a:prstGeom>
        </p:spPr>
        <p:txBody>
          <a:bodyPr/>
          <a:lstStyle/>
          <a:p>
            <a:pPr>
              <a:defRPr sz="3800"/>
            </a:pPr>
            <a:r>
              <a:rPr>
                <a:solidFill>
                  <a:schemeClr val="bg1"/>
                </a:solidFill>
              </a:rPr>
              <a:t>Initial questions:</a:t>
            </a:r>
          </a:p>
          <a:p>
            <a:pPr lvl="1">
              <a:defRPr sz="3800"/>
            </a:pPr>
            <a:r>
              <a:rPr>
                <a:solidFill>
                  <a:schemeClr val="bg1"/>
                </a:solidFill>
              </a:rPr>
              <a:t>What do you expect from the system? </a:t>
            </a:r>
          </a:p>
          <a:p>
            <a:pPr lvl="1">
              <a:defRPr sz="3800"/>
            </a:pPr>
            <a:r>
              <a:rPr>
                <a:solidFill>
                  <a:schemeClr val="bg1"/>
                </a:solidFill>
              </a:rPr>
              <a:t>Main functionalities? </a:t>
            </a:r>
          </a:p>
          <a:p>
            <a:pPr lvl="1">
              <a:defRPr sz="3800"/>
            </a:pPr>
            <a:r>
              <a:rPr>
                <a:solidFill>
                  <a:schemeClr val="bg1"/>
                </a:solidFill>
              </a:rPr>
              <a:t>Involved quality factors and constraints?</a:t>
            </a:r>
          </a:p>
          <a:p>
            <a:pPr>
              <a:defRPr sz="3800"/>
            </a:pPr>
            <a:r>
              <a:rPr>
                <a:solidFill>
                  <a:schemeClr val="bg1"/>
                </a:solidFill>
              </a:rPr>
              <a:t>Group functionalities into features </a:t>
            </a:r>
          </a:p>
          <a:p>
            <a:pPr>
              <a:defRPr sz="3800"/>
            </a:pPr>
            <a:r>
              <a:rPr>
                <a:solidFill>
                  <a:schemeClr val="bg1"/>
                </a:solidFill>
              </a:rPr>
              <a:t>For each functionality, ask more questions and discuss specific usage scenarios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9" name="O interessado diz que o sistema tem que ser capaz de sugerir e alterar o roteiro de coleta de resíduo na UFPE. Isso é uma feature.…"/>
          <p:cNvSpPr txBox="1">
            <a:spLocks noGrp="1"/>
          </p:cNvSpPr>
          <p:nvPr>
            <p:ph type="title"/>
          </p:nvPr>
        </p:nvSpPr>
        <p:spPr>
          <a:xfrm>
            <a:off x="1197612" y="527062"/>
            <a:ext cx="10609576" cy="8699476"/>
          </a:xfrm>
          <a:prstGeom prst="rect">
            <a:avLst/>
          </a:prstGeom>
        </p:spPr>
        <p:txBody>
          <a:bodyPr/>
          <a:lstStyle/>
          <a:p>
            <a:pPr defTabSz="457200">
              <a:defRPr sz="5800">
                <a:solidFill>
                  <a:srgbClr val="F3F9F6"/>
                </a:solidFill>
                <a:latin typeface="Helvetica Neue"/>
                <a:ea typeface="Helvetica Neue"/>
                <a:cs typeface="Helvetica Neue"/>
                <a:sym typeface="Helvetica Neue"/>
              </a:defRPr>
            </a:pPr>
            <a:r>
              <a:rPr>
                <a:solidFill>
                  <a:schemeClr val="bg1"/>
                </a:solidFill>
              </a:rPr>
              <a:t>O interessado diz que o sistema tem que ser capaz de sugerir e alterar o roteiro de coleta de resíduo na UFPE. Isso é uma </a:t>
            </a:r>
            <a:r>
              <a:rPr>
                <a:solidFill>
                  <a:schemeClr val="bg1"/>
                </a:solidFill>
              </a:rPr>
              <a:t>feature</a:t>
            </a:r>
            <a:r>
              <a:rPr>
                <a:solidFill>
                  <a:schemeClr val="bg1"/>
                </a:solidFill>
              </a:rPr>
              <a:t>. </a:t>
            </a:r>
          </a:p>
          <a:p>
            <a:pPr defTabSz="457200">
              <a:defRPr sz="5800">
                <a:solidFill>
                  <a:srgbClr val="F3F9F6"/>
                </a:solidFill>
                <a:latin typeface="Helvetica Neue"/>
                <a:ea typeface="Helvetica Neue"/>
                <a:cs typeface="Helvetica Neue"/>
                <a:sym typeface="Helvetica Neue"/>
              </a:defRPr>
            </a:pPr>
            <a:endParaRPr>
              <a:solidFill>
                <a:schemeClr val="bg1"/>
              </a:solidFill>
            </a:endParaRPr>
          </a:p>
          <a:p>
            <a:pPr defTabSz="457200">
              <a:defRPr sz="5800">
                <a:solidFill>
                  <a:srgbClr val="F3F9F6"/>
                </a:solidFill>
                <a:latin typeface="Helvetica Neue"/>
                <a:ea typeface="Helvetica Neue"/>
                <a:cs typeface="Helvetica Neue"/>
                <a:sym typeface="Helvetica Neue"/>
              </a:defRPr>
            </a:pPr>
            <a:r>
              <a:rPr>
                <a:solidFill>
                  <a:schemeClr val="bg1"/>
                </a:solidFill>
              </a:rPr>
              <a:t>Mas o entrevistador precisa saber mais detalhes sobre os </a:t>
            </a:r>
            <a:r>
              <a:rPr>
                <a:solidFill>
                  <a:schemeClr val="bg1"/>
                </a:solidFill>
              </a:rPr>
              <a:t>cenários de uso</a:t>
            </a:r>
            <a:r>
              <a:rPr>
                <a:solidFill>
                  <a:schemeClr val="bg1"/>
                </a:solidFill>
              </a:rPr>
              <a:t> associados. </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3" name="Como o usuário solicitaria esse roteiro?…"/>
          <p:cNvSpPr txBox="1">
            <a:spLocks noGrp="1"/>
          </p:cNvSpPr>
          <p:nvPr>
            <p:ph type="title"/>
          </p:nvPr>
        </p:nvSpPr>
        <p:spPr>
          <a:xfrm>
            <a:off x="409127" y="294162"/>
            <a:ext cx="12186546" cy="9165276"/>
          </a:xfrm>
          <a:prstGeom prst="rect">
            <a:avLst/>
          </a:prstGeom>
        </p:spPr>
        <p:txBody>
          <a:bodyPr/>
          <a:lstStyle/>
          <a:p>
            <a:pPr defTabSz="457200">
              <a:defRPr sz="3800">
                <a:solidFill>
                  <a:srgbClr val="F3F9F6"/>
                </a:solidFill>
                <a:latin typeface="Helvetica Neue"/>
                <a:ea typeface="Helvetica Neue"/>
                <a:cs typeface="Helvetica Neue"/>
                <a:sym typeface="Helvetica Neue"/>
              </a:defRPr>
            </a:pPr>
            <a:r>
              <a:rPr>
                <a:solidFill>
                  <a:schemeClr val="bg1"/>
                </a:solidFill>
              </a:rPr>
              <a:t>Como o usuário solicitaria esse roteiro? </a:t>
            </a:r>
          </a:p>
          <a:p>
            <a:pPr defTabSz="457200">
              <a:defRPr sz="3800">
                <a:solidFill>
                  <a:srgbClr val="F3F9F6"/>
                </a:solidFill>
                <a:latin typeface="Helvetica Neue"/>
                <a:ea typeface="Helvetica Neue"/>
                <a:cs typeface="Helvetica Neue"/>
                <a:sym typeface="Helvetica Neue"/>
              </a:defRPr>
            </a:pPr>
            <a:endParaRPr>
              <a:solidFill>
                <a:schemeClr val="bg1"/>
              </a:solidFill>
            </a:endParaRPr>
          </a:p>
          <a:p>
            <a:pPr defTabSz="457200">
              <a:defRPr sz="3800">
                <a:solidFill>
                  <a:srgbClr val="F3F9F6"/>
                </a:solidFill>
                <a:latin typeface="Helvetica Neue"/>
                <a:ea typeface="Helvetica Neue"/>
                <a:cs typeface="Helvetica Neue"/>
                <a:sym typeface="Helvetica Neue"/>
              </a:defRPr>
            </a:pPr>
            <a:r>
              <a:rPr>
                <a:solidFill>
                  <a:schemeClr val="bg1"/>
                </a:solidFill>
              </a:rPr>
              <a:t>Ele logaria, escolheria a opção de sugestão de roteiro, e veria a lista de locais a serem visitados? </a:t>
            </a:r>
          </a:p>
          <a:p>
            <a:pPr defTabSz="457200">
              <a:defRPr sz="3800">
                <a:solidFill>
                  <a:srgbClr val="F3F9F6"/>
                </a:solidFill>
                <a:latin typeface="Helvetica Neue"/>
                <a:ea typeface="Helvetica Neue"/>
                <a:cs typeface="Helvetica Neue"/>
                <a:sym typeface="Helvetica Neue"/>
              </a:defRPr>
            </a:pPr>
            <a:endParaRPr>
              <a:solidFill>
                <a:schemeClr val="bg1"/>
              </a:solidFill>
            </a:endParaRPr>
          </a:p>
          <a:p>
            <a:pPr defTabSz="457200">
              <a:defRPr sz="3800">
                <a:solidFill>
                  <a:srgbClr val="F3F9F6"/>
                </a:solidFill>
                <a:latin typeface="Helvetica Neue"/>
                <a:ea typeface="Helvetica Neue"/>
                <a:cs typeface="Helvetica Neue"/>
                <a:sym typeface="Helvetica Neue"/>
              </a:defRPr>
            </a:pPr>
            <a:r>
              <a:rPr>
                <a:solidFill>
                  <a:schemeClr val="bg1"/>
                </a:solidFill>
              </a:rPr>
              <a:t>Depois daria um OK e o sistema avisaria aos locais que haveria visitas naquele dia? </a:t>
            </a:r>
          </a:p>
          <a:p>
            <a:pPr defTabSz="457200">
              <a:defRPr sz="3800">
                <a:solidFill>
                  <a:srgbClr val="F3F9F6"/>
                </a:solidFill>
                <a:latin typeface="Helvetica Neue"/>
                <a:ea typeface="Helvetica Neue"/>
                <a:cs typeface="Helvetica Neue"/>
                <a:sym typeface="Helvetica Neue"/>
              </a:defRPr>
            </a:pPr>
            <a:endParaRPr>
              <a:solidFill>
                <a:schemeClr val="bg1"/>
              </a:solidFill>
            </a:endParaRPr>
          </a:p>
          <a:p>
            <a:pPr defTabSz="457200">
              <a:defRPr sz="3800">
                <a:solidFill>
                  <a:srgbClr val="F3F9F6"/>
                </a:solidFill>
                <a:latin typeface="Helvetica Neue"/>
                <a:ea typeface="Helvetica Neue"/>
                <a:cs typeface="Helvetica Neue"/>
                <a:sym typeface="Helvetica Neue"/>
              </a:defRPr>
            </a:pPr>
            <a:r>
              <a:rPr>
                <a:solidFill>
                  <a:schemeClr val="bg1"/>
                </a:solidFill>
              </a:rPr>
              <a:t>Ao invés do OK, ele poderia pedir uma outra sugestão de roteiro? </a:t>
            </a:r>
          </a:p>
          <a:p>
            <a:pPr defTabSz="457200">
              <a:defRPr sz="3800">
                <a:solidFill>
                  <a:srgbClr val="F3F9F6"/>
                </a:solidFill>
                <a:latin typeface="Helvetica Neue"/>
                <a:ea typeface="Helvetica Neue"/>
                <a:cs typeface="Helvetica Neue"/>
                <a:sym typeface="Helvetica Neue"/>
              </a:defRPr>
            </a:pPr>
            <a:endParaRPr>
              <a:solidFill>
                <a:schemeClr val="bg1"/>
              </a:solidFill>
            </a:endParaRPr>
          </a:p>
          <a:p>
            <a:pPr defTabSz="457200">
              <a:defRPr sz="3800">
                <a:solidFill>
                  <a:srgbClr val="F3F9F6"/>
                </a:solidFill>
                <a:latin typeface="Helvetica Neue"/>
                <a:ea typeface="Helvetica Neue"/>
                <a:cs typeface="Helvetica Neue"/>
                <a:sym typeface="Helvetica Neue"/>
              </a:defRPr>
            </a:pPr>
            <a:r>
              <a:rPr>
                <a:solidFill>
                  <a:schemeClr val="bg1"/>
                </a:solidFill>
              </a:rPr>
              <a:t>Ele poderia tirar algum dos lugares, ou mudar a</a:t>
            </a:r>
          </a:p>
          <a:p>
            <a:pPr defTabSz="457200">
              <a:defRPr sz="3800">
                <a:solidFill>
                  <a:srgbClr val="F3F9F6"/>
                </a:solidFill>
                <a:latin typeface="Helvetica Neue"/>
                <a:ea typeface="Helvetica Neue"/>
                <a:cs typeface="Helvetica Neue"/>
                <a:sym typeface="Helvetica Neue"/>
              </a:defRPr>
            </a:pPr>
            <a:r>
              <a:rPr>
                <a:solidFill>
                  <a:schemeClr val="bg1"/>
                </a:solidFill>
              </a:rPr>
              <a:t>ordem, antes de dar o OK? </a:t>
            </a:r>
          </a:p>
          <a:p>
            <a:pPr defTabSz="457200">
              <a:defRPr sz="3800">
                <a:solidFill>
                  <a:srgbClr val="F3F9F6"/>
                </a:solidFill>
                <a:latin typeface="Helvetica Neue"/>
                <a:ea typeface="Helvetica Neue"/>
                <a:cs typeface="Helvetica Neue"/>
                <a:sym typeface="Helvetica Neue"/>
              </a:defRPr>
            </a:pPr>
            <a:endParaRPr>
              <a:solidFill>
                <a:schemeClr val="bg1"/>
              </a:solidFill>
            </a:endParaRPr>
          </a:p>
          <a:p>
            <a:pPr defTabSz="457200">
              <a:defRPr sz="3800">
                <a:solidFill>
                  <a:srgbClr val="F3F9F6"/>
                </a:solidFill>
                <a:latin typeface="Helvetica Neue"/>
                <a:ea typeface="Helvetica Neue"/>
                <a:cs typeface="Helvetica Neue"/>
                <a:sym typeface="Helvetica Neue"/>
              </a:defRPr>
            </a:pPr>
            <a:r>
              <a:rPr>
                <a:solidFill>
                  <a:schemeClr val="bg1"/>
                </a:solidFill>
              </a:rPr>
              <a:t>O sistema precisaria armazenar estes roteiros confirmados? </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5" name="Process, refinement"/>
          <p:cNvSpPr txBox="1">
            <a:spLocks noGrp="1"/>
          </p:cNvSpPr>
          <p:nvPr>
            <p:ph type="title"/>
          </p:nvPr>
        </p:nvSpPr>
        <p:spPr>
          <a:prstGeom prst="rect">
            <a:avLst/>
          </a:prstGeom>
        </p:spPr>
        <p:txBody>
          <a:bodyPr/>
          <a:lstStyle>
            <a:lvl1pPr>
              <a:defRPr sz="7700"/>
            </a:lvl1pPr>
          </a:lstStyle>
          <a:p>
            <a:r>
              <a:rPr>
                <a:solidFill>
                  <a:schemeClr val="bg1"/>
                </a:solidFill>
              </a:rPr>
              <a:t>Process, refinement</a:t>
            </a:r>
          </a:p>
        </p:txBody>
      </p:sp>
      <p:sp>
        <p:nvSpPr>
          <p:cNvPr id="406" name="Draw and discuss Lo-Fi GUI sketches and storyboards…"/>
          <p:cNvSpPr txBox="1">
            <a:spLocks noGrp="1"/>
          </p:cNvSpPr>
          <p:nvPr>
            <p:ph type="body" idx="1"/>
          </p:nvPr>
        </p:nvSpPr>
        <p:spPr>
          <a:xfrm>
            <a:off x="1270000" y="2545324"/>
            <a:ext cx="10464800" cy="6816688"/>
          </a:xfrm>
          <a:prstGeom prst="rect">
            <a:avLst/>
          </a:prstGeom>
        </p:spPr>
        <p:txBody>
          <a:bodyPr/>
          <a:lstStyle/>
          <a:p>
            <a:pPr>
              <a:defRPr sz="3800"/>
            </a:pPr>
            <a:r>
              <a:rPr>
                <a:solidFill>
                  <a:schemeClr val="bg1"/>
                </a:solidFill>
              </a:rPr>
              <a:t>Draw and discuss Lo-Fi GUI sketches and storyboards </a:t>
            </a:r>
          </a:p>
          <a:p>
            <a:pPr>
              <a:defRPr sz="3800"/>
            </a:pPr>
            <a:r>
              <a:rPr>
                <a:solidFill>
                  <a:schemeClr val="bg1"/>
                </a:solidFill>
              </a:rPr>
              <a:t>Confirm expectations (validate)</a:t>
            </a:r>
          </a:p>
          <a:p>
            <a:pPr>
              <a:defRPr sz="3800"/>
            </a:pPr>
            <a:r>
              <a:rPr>
                <a:solidFill>
                  <a:schemeClr val="bg1"/>
                </a:solidFill>
              </a:rPr>
              <a:t>Ask more questions so that </a:t>
            </a:r>
          </a:p>
          <a:p>
            <a:pPr lvl="1">
              <a:defRPr sz="3800"/>
            </a:pPr>
            <a:r>
              <a:rPr>
                <a:solidFill>
                  <a:schemeClr val="bg1"/>
                </a:solidFill>
              </a:rPr>
              <a:t>scenarios can be latter detailed, and </a:t>
            </a:r>
          </a:p>
          <a:p>
            <a:pPr lvl="1">
              <a:defRPr sz="3800"/>
            </a:pPr>
            <a:r>
              <a:rPr>
                <a:solidFill>
                  <a:schemeClr val="bg1"/>
                </a:solidFill>
              </a:rPr>
              <a:t>new (auxiliary) features are identified</a:t>
            </a:r>
          </a:p>
          <a:p>
            <a:pPr>
              <a:defRPr sz="3800"/>
            </a:pPr>
            <a:r>
              <a:rPr>
                <a:solidFill>
                  <a:schemeClr val="bg1"/>
                </a:solidFill>
              </a:rPr>
              <a:t>Refine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8" name="Mas, para que essas features sejam desenvolvidas, que  features e cenários auxiliares seriam necessários?"/>
          <p:cNvSpPr txBox="1">
            <a:spLocks noGrp="1"/>
          </p:cNvSpPr>
          <p:nvPr>
            <p:ph type="title"/>
          </p:nvPr>
        </p:nvSpPr>
        <p:spPr>
          <a:xfrm>
            <a:off x="1197612" y="527062"/>
            <a:ext cx="10609576" cy="8699476"/>
          </a:xfrm>
          <a:prstGeom prst="rect">
            <a:avLst/>
          </a:prstGeom>
        </p:spPr>
        <p:txBody>
          <a:bodyPr/>
          <a:lstStyle/>
          <a:p>
            <a:pPr defTabSz="457200">
              <a:defRPr sz="7600">
                <a:solidFill>
                  <a:srgbClr val="F3F9F6"/>
                </a:solidFill>
                <a:latin typeface="Helvetica Neue"/>
                <a:ea typeface="Helvetica Neue"/>
                <a:cs typeface="Helvetica Neue"/>
                <a:sym typeface="Helvetica Neue"/>
              </a:defRPr>
            </a:pPr>
            <a:r>
              <a:rPr>
                <a:solidFill>
                  <a:schemeClr val="bg1"/>
                </a:solidFill>
              </a:rPr>
              <a:t>Mas, para que essas features sejam desenvolvidas, que  </a:t>
            </a:r>
            <a:r>
              <a:rPr>
                <a:solidFill>
                  <a:schemeClr val="bg1"/>
                </a:solidFill>
              </a:rPr>
              <a:t>features e cenários auxiliares seriam necessários?</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0" name="Não seria necessário ter cenários para cadastros dos locais de coleta, do próprio mapa da UFPE, etc., com casos de sucesso e falha?…"/>
          <p:cNvSpPr txBox="1">
            <a:spLocks noGrp="1"/>
          </p:cNvSpPr>
          <p:nvPr>
            <p:ph type="title"/>
          </p:nvPr>
        </p:nvSpPr>
        <p:spPr>
          <a:xfrm>
            <a:off x="1197612" y="985187"/>
            <a:ext cx="10609576" cy="7783226"/>
          </a:xfrm>
          <a:prstGeom prst="rect">
            <a:avLst/>
          </a:prstGeom>
        </p:spPr>
        <p:txBody>
          <a:bodyPr/>
          <a:lstStyle/>
          <a:p>
            <a:pPr defTabSz="457200">
              <a:defRPr sz="4200">
                <a:solidFill>
                  <a:srgbClr val="F3F9F6"/>
                </a:solidFill>
                <a:latin typeface="Helvetica Neue"/>
                <a:ea typeface="Helvetica Neue"/>
                <a:cs typeface="Helvetica Neue"/>
                <a:sym typeface="Helvetica Neue"/>
              </a:defRPr>
            </a:pPr>
            <a:r>
              <a:rPr>
                <a:solidFill>
                  <a:schemeClr val="bg1"/>
                </a:solidFill>
              </a:rPr>
              <a:t>Não seria necessário ter cenários para cadastros dos locais de coleta, do próprio mapa da UFPE, etc., com casos de sucesso e falha? </a:t>
            </a:r>
          </a:p>
          <a:p>
            <a:pPr defTabSz="457200">
              <a:defRPr sz="4200">
                <a:solidFill>
                  <a:srgbClr val="F3F9F6"/>
                </a:solidFill>
                <a:latin typeface="Helvetica Neue"/>
                <a:ea typeface="Helvetica Neue"/>
                <a:cs typeface="Helvetica Neue"/>
                <a:sym typeface="Helvetica Neue"/>
              </a:defRPr>
            </a:pPr>
            <a:endParaRPr>
              <a:solidFill>
                <a:schemeClr val="bg1"/>
              </a:solidFill>
            </a:endParaRPr>
          </a:p>
          <a:p>
            <a:pPr defTabSz="457200">
              <a:defRPr sz="4200">
                <a:solidFill>
                  <a:srgbClr val="F3F9F6"/>
                </a:solidFill>
                <a:latin typeface="Helvetica Neue"/>
                <a:ea typeface="Helvetica Neue"/>
                <a:cs typeface="Helvetica Neue"/>
                <a:sym typeface="Helvetica Neue"/>
              </a:defRPr>
            </a:pPr>
            <a:r>
              <a:rPr>
                <a:solidFill>
                  <a:schemeClr val="bg1"/>
                </a:solidFill>
              </a:rPr>
              <a:t>E cadastro dos resíduos e necessidade de coleta dos mesmos? </a:t>
            </a:r>
          </a:p>
          <a:p>
            <a:pPr defTabSz="457200">
              <a:defRPr sz="4200">
                <a:solidFill>
                  <a:srgbClr val="F3F9F6"/>
                </a:solidFill>
                <a:latin typeface="Helvetica Neue"/>
                <a:ea typeface="Helvetica Neue"/>
                <a:cs typeface="Helvetica Neue"/>
                <a:sym typeface="Helvetica Neue"/>
              </a:defRPr>
            </a:pPr>
            <a:endParaRPr>
              <a:solidFill>
                <a:schemeClr val="bg1"/>
              </a:solidFill>
            </a:endParaRPr>
          </a:p>
          <a:p>
            <a:pPr defTabSz="457200">
              <a:defRPr sz="4200">
                <a:solidFill>
                  <a:srgbClr val="F3F9F6"/>
                </a:solidFill>
                <a:latin typeface="Helvetica Neue"/>
                <a:ea typeface="Helvetica Neue"/>
                <a:cs typeface="Helvetica Neue"/>
                <a:sym typeface="Helvetica Neue"/>
              </a:defRPr>
            </a:pPr>
            <a:r>
              <a:rPr>
                <a:solidFill>
                  <a:schemeClr val="bg1"/>
                </a:solidFill>
              </a:rPr>
              <a:t>Ou seria cadastro dos produtos e prazo de validade dos mesmos, e a partir disso</a:t>
            </a:r>
          </a:p>
          <a:p>
            <a:pPr defTabSz="457200">
              <a:defRPr sz="4200">
                <a:solidFill>
                  <a:srgbClr val="F3F9F6"/>
                </a:solidFill>
                <a:latin typeface="Helvetica Neue"/>
                <a:ea typeface="Helvetica Neue"/>
                <a:cs typeface="Helvetica Neue"/>
                <a:sym typeface="Helvetica Neue"/>
              </a:defRPr>
            </a:pPr>
            <a:r>
              <a:rPr>
                <a:solidFill>
                  <a:schemeClr val="bg1"/>
                </a:solidFill>
              </a:rPr>
              <a:t>o sistema inferiria a necessidade de coleta? </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2"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413"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414"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1"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232"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233"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6" name="Simulating an interview, and initial requirements elicitation"/>
          <p:cNvSpPr txBox="1">
            <a:spLocks noGrp="1"/>
          </p:cNvSpPr>
          <p:nvPr>
            <p:ph type="title"/>
          </p:nvPr>
        </p:nvSpPr>
        <p:spPr>
          <a:prstGeom prst="rect">
            <a:avLst/>
          </a:prstGeom>
        </p:spPr>
        <p:txBody>
          <a:bodyPr/>
          <a:lstStyle/>
          <a:p>
            <a:r>
              <a:rPr>
                <a:solidFill>
                  <a:schemeClr val="bg1"/>
                </a:solidFill>
              </a:rPr>
              <a:t>Simulating an interview, and initial requirements elicitation</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20" name="IMG_5291.JPG" descr="IMG_5291.JPG"/>
          <p:cNvPicPr>
            <a:picLocks noChangeAspect="1"/>
          </p:cNvPicPr>
          <p:nvPr/>
        </p:nvPicPr>
        <p:blipFill>
          <a:blip r:embed="rId3">
            <a:extLst/>
          </a:blip>
          <a:stretch>
            <a:fillRect/>
          </a:stretch>
        </p:blipFill>
        <p:spPr>
          <a:xfrm>
            <a:off x="0" y="-1"/>
            <a:ext cx="8894556" cy="6670918"/>
          </a:xfrm>
          <a:prstGeom prst="rect">
            <a:avLst/>
          </a:prstGeom>
          <a:ln w="12700">
            <a:miter lim="400000"/>
          </a:ln>
        </p:spPr>
      </p:pic>
      <p:pic>
        <p:nvPicPr>
          <p:cNvPr id="421" name="IMG_5292.JPG" descr="IMG_5292.JPG"/>
          <p:cNvPicPr>
            <a:picLocks noChangeAspect="1"/>
          </p:cNvPicPr>
          <p:nvPr/>
        </p:nvPicPr>
        <p:blipFill>
          <a:blip r:embed="rId4">
            <a:extLst/>
          </a:blip>
          <a:stretch>
            <a:fillRect/>
          </a:stretch>
        </p:blipFill>
        <p:spPr>
          <a:xfrm>
            <a:off x="4906381" y="3762564"/>
            <a:ext cx="7755606" cy="5816705"/>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25" name="IMG_5995.jpg" descr="IMG_5995.jpg"/>
          <p:cNvPicPr>
            <a:picLocks noChangeAspect="1"/>
          </p:cNvPicPr>
          <p:nvPr/>
        </p:nvPicPr>
        <p:blipFill>
          <a:blip r:embed="rId2" cstate="print">
            <a:extLst/>
          </a:blip>
          <a:stretch>
            <a:fillRect/>
          </a:stretch>
        </p:blipFill>
        <p:spPr>
          <a:xfrm>
            <a:off x="19546" y="107504"/>
            <a:ext cx="7435052" cy="5576290"/>
          </a:xfrm>
          <a:prstGeom prst="rect">
            <a:avLst/>
          </a:prstGeom>
          <a:ln w="12700">
            <a:miter lim="400000"/>
          </a:ln>
        </p:spPr>
      </p:pic>
      <p:pic>
        <p:nvPicPr>
          <p:cNvPr id="426" name="IMG_5996.jpg" descr="IMG_5996.jpg"/>
          <p:cNvPicPr>
            <a:picLocks noChangeAspect="1"/>
          </p:cNvPicPr>
          <p:nvPr/>
        </p:nvPicPr>
        <p:blipFill>
          <a:blip r:embed="rId3" cstate="print">
            <a:extLst/>
          </a:blip>
          <a:stretch>
            <a:fillRect/>
          </a:stretch>
        </p:blipFill>
        <p:spPr>
          <a:xfrm>
            <a:off x="1416962" y="3036542"/>
            <a:ext cx="8783607" cy="6587705"/>
          </a:xfrm>
          <a:prstGeom prst="rect">
            <a:avLst/>
          </a:prstGeom>
          <a:ln w="12700">
            <a:miter lim="400000"/>
          </a:ln>
        </p:spPr>
      </p:pic>
      <p:pic>
        <p:nvPicPr>
          <p:cNvPr id="427" name="IMG_5997.jpg" descr="IMG_5997.jpg"/>
          <p:cNvPicPr>
            <a:picLocks noChangeAspect="1"/>
          </p:cNvPicPr>
          <p:nvPr/>
        </p:nvPicPr>
        <p:blipFill>
          <a:blip r:embed="rId4" cstate="print">
            <a:extLst/>
          </a:blip>
          <a:stretch>
            <a:fillRect/>
          </a:stretch>
        </p:blipFill>
        <p:spPr>
          <a:xfrm>
            <a:off x="5371732" y="44329"/>
            <a:ext cx="7603521" cy="5702640"/>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29" name="IMG_5295.JPG" descr="IMG_5295.JPG"/>
          <p:cNvPicPr>
            <a:picLocks noChangeAspect="1"/>
          </p:cNvPicPr>
          <p:nvPr/>
        </p:nvPicPr>
        <p:blipFill>
          <a:blip r:embed="rId2">
            <a:extLst/>
          </a:blip>
          <a:stretch>
            <a:fillRect/>
          </a:stretch>
        </p:blipFill>
        <p:spPr>
          <a:xfrm>
            <a:off x="0" y="158841"/>
            <a:ext cx="6925768" cy="5194326"/>
          </a:xfrm>
          <a:prstGeom prst="rect">
            <a:avLst/>
          </a:prstGeom>
          <a:ln w="12700">
            <a:miter lim="400000"/>
          </a:ln>
        </p:spPr>
      </p:pic>
      <p:pic>
        <p:nvPicPr>
          <p:cNvPr id="430" name="IMG_5293.JPG" descr="IMG_5293.JPG"/>
          <p:cNvPicPr>
            <a:picLocks noChangeAspect="1"/>
          </p:cNvPicPr>
          <p:nvPr/>
        </p:nvPicPr>
        <p:blipFill>
          <a:blip r:embed="rId3">
            <a:extLst/>
          </a:blip>
          <a:stretch>
            <a:fillRect/>
          </a:stretch>
        </p:blipFill>
        <p:spPr>
          <a:xfrm>
            <a:off x="5892622" y="4419467"/>
            <a:ext cx="7112178" cy="5334133"/>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2" name="Contact stakeholders and set up a meeting!"/>
          <p:cNvSpPr txBox="1">
            <a:spLocks noGrp="1"/>
          </p:cNvSpPr>
          <p:nvPr>
            <p:ph type="title"/>
          </p:nvPr>
        </p:nvSpPr>
        <p:spPr>
          <a:prstGeom prst="rect">
            <a:avLst/>
          </a:prstGeom>
        </p:spPr>
        <p:txBody>
          <a:bodyPr/>
          <a:lstStyle/>
          <a:p>
            <a:r>
              <a:rPr>
                <a:solidFill>
                  <a:schemeClr val="bg1"/>
                </a:solidFill>
              </a:rPr>
              <a:t>Contact stakeholders and set up a meeting!</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4" name="Take notes, now!"/>
          <p:cNvSpPr txBox="1">
            <a:spLocks noGrp="1"/>
          </p:cNvSpPr>
          <p:nvPr>
            <p:ph type="title"/>
          </p:nvPr>
        </p:nvSpPr>
        <p:spPr>
          <a:xfrm>
            <a:off x="1270000" y="1638300"/>
            <a:ext cx="10464800" cy="5867400"/>
          </a:xfrm>
          <a:prstGeom prst="rect">
            <a:avLst/>
          </a:prstGeom>
        </p:spPr>
        <p:txBody>
          <a:bodyPr/>
          <a:lstStyle>
            <a:lvl1pPr>
              <a:defRPr sz="14200"/>
            </a:lvl1pPr>
          </a:lstStyle>
          <a:p>
            <a:r>
              <a:rPr>
                <a:solidFill>
                  <a:schemeClr val="bg1"/>
                </a:solidFill>
              </a:rPr>
              <a:t>Take notes, now!</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6" name="Hands on exercises"/>
          <p:cNvSpPr txBox="1">
            <a:spLocks noGrp="1"/>
          </p:cNvSpPr>
          <p:nvPr>
            <p:ph type="title"/>
          </p:nvPr>
        </p:nvSpPr>
        <p:spPr>
          <a:xfrm>
            <a:off x="1270000" y="1182774"/>
            <a:ext cx="10464800" cy="5867401"/>
          </a:xfrm>
          <a:prstGeom prst="rect">
            <a:avLst/>
          </a:prstGeom>
        </p:spPr>
        <p:txBody>
          <a:bodyPr/>
          <a:lstStyle>
            <a:lvl1pPr>
              <a:defRPr sz="14200"/>
            </a:lvl1pPr>
          </a:lstStyle>
          <a:p>
            <a:r>
              <a:rPr>
                <a:solidFill>
                  <a:schemeClr val="bg1"/>
                </a:solidFill>
              </a:rPr>
              <a:t>Hands on exercises</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0" name="Requirements 1"/>
          <p:cNvSpPr txBox="1">
            <a:spLocks noGrp="1"/>
          </p:cNvSpPr>
          <p:nvPr>
            <p:ph type="title"/>
          </p:nvPr>
        </p:nvSpPr>
        <p:spPr>
          <a:prstGeom prst="rect">
            <a:avLst/>
          </a:prstGeom>
        </p:spPr>
        <p:txBody>
          <a:bodyPr/>
          <a:lstStyle/>
          <a:p>
            <a:r>
              <a:rPr>
                <a:solidFill>
                  <a:schemeClr val="bg1"/>
                </a:solidFill>
              </a:rPr>
              <a:t>Requirements 1</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2"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443"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444"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46" name="Requirements 2, specification"/>
          <p:cNvSpPr txBox="1">
            <a:spLocks noGrp="1"/>
          </p:cNvSpPr>
          <p:nvPr>
            <p:ph type="title"/>
          </p:nvPr>
        </p:nvSpPr>
        <p:spPr>
          <a:prstGeom prst="rect">
            <a:avLst/>
          </a:prstGeom>
        </p:spPr>
        <p:txBody>
          <a:bodyPr/>
          <a:lstStyle/>
          <a:p>
            <a:r>
              <a:rPr>
                <a:solidFill>
                  <a:schemeClr val="bg1"/>
                </a:solidFill>
              </a:rPr>
              <a:t>Requirements 2, specification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5" name="What is requirements engineering?"/>
          <p:cNvSpPr txBox="1">
            <a:spLocks noGrp="1"/>
          </p:cNvSpPr>
          <p:nvPr>
            <p:ph type="title"/>
          </p:nvPr>
        </p:nvSpPr>
        <p:spPr>
          <a:prstGeom prst="rect">
            <a:avLst/>
          </a:prstGeom>
        </p:spPr>
        <p:txBody>
          <a:bodyPr/>
          <a:lstStyle/>
          <a:p>
            <a:r>
              <a:rPr>
                <a:solidFill>
                  <a:schemeClr val="bg1"/>
                </a:solidFill>
              </a:rPr>
              <a:t>What is requirements engineering?</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48" name="Perguntas para a aula, docs"/>
          <p:cNvSpPr txBox="1">
            <a:spLocks noGrp="1"/>
          </p:cNvSpPr>
          <p:nvPr>
            <p:ph type="title"/>
          </p:nvPr>
        </p:nvSpPr>
        <p:spPr>
          <a:prstGeom prst="rect">
            <a:avLst/>
          </a:prstGeom>
        </p:spPr>
        <p:txBody>
          <a:bodyPr/>
          <a:lstStyle/>
          <a:p>
            <a:r>
              <a:rPr>
                <a:solidFill>
                  <a:schemeClr val="bg1"/>
                </a:solidFill>
              </a:rPr>
              <a:t>Perguntas para a aula, docs</a:t>
            </a:r>
          </a:p>
        </p:txBody>
      </p:sp>
      <p:sp>
        <p:nvSpPr>
          <p:cNvPr id="449" name="Tem alguma redundância em ter o cenário apresentado na imagem ao lado? Sim? Não? Por que?…"/>
          <p:cNvSpPr txBox="1">
            <a:spLocks noGrp="1"/>
          </p:cNvSpPr>
          <p:nvPr>
            <p:ph type="body" idx="1"/>
          </p:nvPr>
        </p:nvSpPr>
        <p:spPr>
          <a:prstGeom prst="rect">
            <a:avLst/>
          </a:prstGeom>
        </p:spPr>
        <p:txBody>
          <a:bodyPr/>
          <a:lstStyle/>
          <a:p>
            <a:pPr marL="888999" indent="-571499">
              <a:defRPr sz="3200"/>
            </a:pPr>
            <a:r>
              <a:rPr>
                <a:solidFill>
                  <a:schemeClr val="bg1"/>
                </a:solidFill>
              </a:rPr>
              <a:t>Tem alguma redundância em ter o cenário apresentado na imagem ao lado? Sim? Não? Por que?</a:t>
            </a:r>
          </a:p>
          <a:p>
            <a:pPr marL="888999" indent="-571499">
              <a:defRPr sz="3200"/>
            </a:pPr>
            <a:r>
              <a:rPr>
                <a:solidFill>
                  <a:schemeClr val="bg1"/>
                </a:solidFill>
              </a:rPr>
              <a:t>Qual a principal diferença entre requisitos declarativos e imperativos? Que estilo é mais recomendado? Por que?</a:t>
            </a:r>
          </a:p>
          <a:p>
            <a:pPr marL="888999" indent="-571499">
              <a:defRPr sz="3200"/>
            </a:pPr>
            <a:r>
              <a:rPr>
                <a:solidFill>
                  <a:schemeClr val="bg1"/>
                </a:solidFill>
              </a:rPr>
              <a:t>Qual a principal diferença entre requisitos explícitos e implí­citos (principalmente em termos do propósito de cada um)?</a:t>
            </a:r>
          </a:p>
        </p:txBody>
      </p:sp>
      <p:pic>
        <p:nvPicPr>
          <p:cNvPr id="450" name="Image" descr="Image"/>
          <p:cNvPicPr>
            <a:picLocks noChangeAspect="1"/>
          </p:cNvPicPr>
          <p:nvPr/>
        </p:nvPicPr>
        <p:blipFill>
          <a:blip r:embed="rId3">
            <a:extLst/>
          </a:blip>
          <a:stretch>
            <a:fillRect/>
          </a:stretch>
        </p:blipFill>
        <p:spPr>
          <a:xfrm>
            <a:off x="6687725" y="6370337"/>
            <a:ext cx="5226051" cy="3841751"/>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4"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455"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456"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8" name="How to specify requirements? Requirements documents"/>
          <p:cNvSpPr txBox="1">
            <a:spLocks noGrp="1"/>
          </p:cNvSpPr>
          <p:nvPr>
            <p:ph type="title"/>
          </p:nvPr>
        </p:nvSpPr>
        <p:spPr>
          <a:xfrm>
            <a:off x="1270000" y="2090561"/>
            <a:ext cx="10464800" cy="5572478"/>
          </a:xfrm>
          <a:prstGeom prst="rect">
            <a:avLst/>
          </a:prstGeom>
        </p:spPr>
        <p:txBody>
          <a:bodyPr/>
          <a:lstStyle/>
          <a:p>
            <a:r>
              <a:rPr>
                <a:solidFill>
                  <a:schemeClr val="bg1"/>
                </a:solidFill>
              </a:rPr>
              <a:t>How to specify requirements? Requirements documents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0" name="Two main activities"/>
          <p:cNvSpPr txBox="1">
            <a:spLocks noGrp="1"/>
          </p:cNvSpPr>
          <p:nvPr>
            <p:ph type="title"/>
          </p:nvPr>
        </p:nvSpPr>
        <p:spPr>
          <a:prstGeom prst="rect">
            <a:avLst/>
          </a:prstGeom>
        </p:spPr>
        <p:txBody>
          <a:bodyPr/>
          <a:lstStyle/>
          <a:p>
            <a:r>
              <a:rPr>
                <a:solidFill>
                  <a:schemeClr val="bg1"/>
                </a:solidFill>
              </a:rPr>
              <a:t>Two main activities</a:t>
            </a:r>
          </a:p>
        </p:txBody>
      </p:sp>
      <p:sp>
        <p:nvSpPr>
          <p:cNvPr id="461" name="Requirements elicitation"/>
          <p:cNvSpPr/>
          <p:nvPr/>
        </p:nvSpPr>
        <p:spPr>
          <a:xfrm>
            <a:off x="1883770" y="3937493"/>
            <a:ext cx="3250411" cy="1878614"/>
          </a:xfrm>
          <a:prstGeom prst="roundRect">
            <a:avLst>
              <a:gd name="adj" fmla="val 13279"/>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effectLst>
                  <a:outerShdw blurRad="38100" dist="12700" dir="5400000" rotWithShape="0">
                    <a:srgbClr val="000000">
                      <a:alpha val="50000"/>
                    </a:srgbClr>
                  </a:outerShdw>
                </a:effectLst>
              </a:defRPr>
            </a:lvl1pPr>
          </a:lstStyle>
          <a:p>
            <a:r>
              <a:t>Requirements elicitation</a:t>
            </a:r>
          </a:p>
        </p:txBody>
      </p:sp>
      <p:sp>
        <p:nvSpPr>
          <p:cNvPr id="462" name="Requirements specification"/>
          <p:cNvSpPr/>
          <p:nvPr/>
        </p:nvSpPr>
        <p:spPr>
          <a:xfrm>
            <a:off x="7870619" y="3937493"/>
            <a:ext cx="3250412" cy="1878614"/>
          </a:xfrm>
          <a:prstGeom prst="roundRect">
            <a:avLst>
              <a:gd name="adj" fmla="val 13279"/>
            </a:avLst>
          </a:prstGeom>
          <a:blipFill>
            <a:blip r:embed="rId3"/>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effectLst>
                  <a:outerShdw blurRad="38100" dist="12700" dir="5400000" rotWithShape="0">
                    <a:srgbClr val="000000">
                      <a:alpha val="50000"/>
                    </a:srgbClr>
                  </a:outerShdw>
                </a:effectLst>
              </a:defRPr>
            </a:lvl1pPr>
          </a:lstStyle>
          <a:p>
            <a:r>
              <a:t>Requirements specification</a:t>
            </a:r>
          </a:p>
        </p:txBody>
      </p:sp>
      <p:sp>
        <p:nvSpPr>
          <p:cNvPr id="463" name="Double Arrow"/>
          <p:cNvSpPr/>
          <p:nvPr/>
        </p:nvSpPr>
        <p:spPr>
          <a:xfrm>
            <a:off x="5326835" y="4634570"/>
            <a:ext cx="2351130" cy="484460"/>
          </a:xfrm>
          <a:prstGeom prst="leftRightArrow">
            <a:avLst>
              <a:gd name="adj1" fmla="val 32000"/>
              <a:gd name="adj2" fmla="val 115345"/>
            </a:avLst>
          </a:prstGeom>
          <a:blipFill>
            <a:blip r:embed="rId3"/>
          </a:blipFill>
          <a:ln w="12700">
            <a:miter lim="400000"/>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7" name="Requirements specification"/>
          <p:cNvSpPr/>
          <p:nvPr/>
        </p:nvSpPr>
        <p:spPr>
          <a:xfrm>
            <a:off x="2100731" y="2401105"/>
            <a:ext cx="8803338" cy="4951390"/>
          </a:xfrm>
          <a:prstGeom prst="roundRect">
            <a:avLst>
              <a:gd name="adj" fmla="val 13279"/>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200">
                <a:effectLst>
                  <a:outerShdw blurRad="38100" dist="12700" dir="5400000" rotWithShape="0">
                    <a:srgbClr val="000000">
                      <a:alpha val="50000"/>
                    </a:srgbClr>
                  </a:outerShdw>
                </a:effectLst>
              </a:defRPr>
            </a:lvl1pPr>
          </a:lstStyle>
          <a:p>
            <a:r>
              <a:t>Requirements specification</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69" name="Basic approach"/>
          <p:cNvSpPr txBox="1">
            <a:spLocks noGrp="1"/>
          </p:cNvSpPr>
          <p:nvPr>
            <p:ph type="title"/>
          </p:nvPr>
        </p:nvSpPr>
        <p:spPr>
          <a:prstGeom prst="rect">
            <a:avLst/>
          </a:prstGeom>
        </p:spPr>
        <p:txBody>
          <a:bodyPr/>
          <a:lstStyle/>
          <a:p>
            <a:r>
              <a:rPr>
                <a:solidFill>
                  <a:schemeClr val="bg1"/>
                </a:solidFill>
              </a:rPr>
              <a:t>Basic approach</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1" name="Requirements list"/>
          <p:cNvSpPr txBox="1">
            <a:spLocks noGrp="1"/>
          </p:cNvSpPr>
          <p:nvPr>
            <p:ph type="title"/>
          </p:nvPr>
        </p:nvSpPr>
        <p:spPr>
          <a:prstGeom prst="rect">
            <a:avLst/>
          </a:prstGeom>
        </p:spPr>
        <p:txBody>
          <a:bodyPr/>
          <a:lstStyle/>
          <a:p>
            <a:r>
              <a:rPr>
                <a:solidFill>
                  <a:schemeClr val="bg1"/>
                </a:solidFill>
              </a:rPr>
              <a:t>Requirements list</a:t>
            </a:r>
          </a:p>
        </p:txBody>
      </p:sp>
      <p:sp>
        <p:nvSpPr>
          <p:cNvPr id="472" name="R1: the system should be able to store and manage students and their logins…"/>
          <p:cNvSpPr txBox="1">
            <a:spLocks noGrp="1"/>
          </p:cNvSpPr>
          <p:nvPr>
            <p:ph type="body" idx="1"/>
          </p:nvPr>
        </p:nvSpPr>
        <p:spPr>
          <a:xfrm>
            <a:off x="982375" y="2841478"/>
            <a:ext cx="11040050" cy="6798502"/>
          </a:xfrm>
          <a:prstGeom prst="rect">
            <a:avLst/>
          </a:prstGeom>
        </p:spPr>
        <p:txBody>
          <a:bodyPr/>
          <a:lstStyle/>
          <a:p>
            <a:r>
              <a:rPr>
                <a:solidFill>
                  <a:schemeClr val="bg1"/>
                </a:solidFill>
              </a:rPr>
              <a:t>R1: </a:t>
            </a:r>
            <a:r>
              <a:rPr>
                <a:solidFill>
                  <a:schemeClr val="bg1"/>
                </a:solidFill>
              </a:rPr>
              <a:t>the system should be able to</a:t>
            </a:r>
            <a:r>
              <a:rPr>
                <a:solidFill>
                  <a:schemeClr val="bg1"/>
                </a:solidFill>
              </a:rPr>
              <a:t> store and manage students and their logins</a:t>
            </a:r>
          </a:p>
          <a:p>
            <a:r>
              <a:rPr>
                <a:solidFill>
                  <a:schemeClr val="bg1"/>
                </a:solidFill>
              </a:rPr>
              <a:t>R2: the system should be able to import a list of students and their logins from an excel file</a:t>
            </a:r>
          </a:p>
          <a:p>
            <a:r>
              <a:rPr>
                <a:solidFill>
                  <a:schemeClr val="bg1"/>
                </a:solidFill>
              </a:rPr>
              <a:t>R3: the system should be able to store and manage learning goals</a:t>
            </a:r>
          </a:p>
          <a:p>
            <a:r>
              <a:rPr>
                <a:solidFill>
                  <a:schemeClr val="bg1"/>
                </a:solidFill>
              </a:rPr>
              <a:t>R4: the system should be able to associate student grades (MA, MPA, MANA) to learning goals</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76" name="Screen Shot 2017-03-09 at 11.34.31.png" descr="Screen Shot 2017-03-09 at 11.34.31.png"/>
          <p:cNvPicPr>
            <a:picLocks noChangeAspect="1"/>
          </p:cNvPicPr>
          <p:nvPr/>
        </p:nvPicPr>
        <p:blipFill>
          <a:blip r:embed="rId2">
            <a:extLst/>
          </a:blip>
          <a:stretch>
            <a:fillRect/>
          </a:stretch>
        </p:blipFill>
        <p:spPr>
          <a:xfrm>
            <a:off x="1886538" y="7522766"/>
            <a:ext cx="5150170" cy="2053240"/>
          </a:xfrm>
          <a:prstGeom prst="rect">
            <a:avLst/>
          </a:prstGeom>
          <a:ln w="12700">
            <a:miter lim="400000"/>
          </a:ln>
        </p:spPr>
      </p:pic>
      <p:sp>
        <p:nvSpPr>
          <p:cNvPr id="477" name="Requirements documents"/>
          <p:cNvSpPr txBox="1">
            <a:spLocks noGrp="1"/>
          </p:cNvSpPr>
          <p:nvPr>
            <p:ph type="title"/>
          </p:nvPr>
        </p:nvSpPr>
        <p:spPr>
          <a:prstGeom prst="rect">
            <a:avLst/>
          </a:prstGeom>
        </p:spPr>
        <p:txBody>
          <a:bodyPr/>
          <a:lstStyle/>
          <a:p>
            <a:r>
              <a:rPr>
                <a:solidFill>
                  <a:schemeClr val="bg1"/>
                </a:solidFill>
              </a:rPr>
              <a:t>Requirements documents</a:t>
            </a:r>
          </a:p>
        </p:txBody>
      </p:sp>
      <p:pic>
        <p:nvPicPr>
          <p:cNvPr id="478" name="Screen Shot 2017-03-09 at 11.30.14.png" descr="Screen Shot 2017-03-09 at 11.30.14.png"/>
          <p:cNvPicPr>
            <a:picLocks noChangeAspect="1"/>
          </p:cNvPicPr>
          <p:nvPr/>
        </p:nvPicPr>
        <p:blipFill>
          <a:blip r:embed="rId3">
            <a:extLst/>
          </a:blip>
          <a:stretch>
            <a:fillRect/>
          </a:stretch>
        </p:blipFill>
        <p:spPr>
          <a:xfrm>
            <a:off x="7390725" y="3377010"/>
            <a:ext cx="4957673" cy="4213631"/>
          </a:xfrm>
          <a:prstGeom prst="rect">
            <a:avLst/>
          </a:prstGeom>
          <a:ln w="12700">
            <a:miter lim="400000"/>
          </a:ln>
        </p:spPr>
      </p:pic>
      <p:sp>
        <p:nvSpPr>
          <p:cNvPr id="479" name="http://dioscuri.sourceforge.net/docs/URD_Dioscuri_KBNA_v1_1_en.pdf"/>
          <p:cNvSpPr txBox="1"/>
          <p:nvPr/>
        </p:nvSpPr>
        <p:spPr>
          <a:xfrm>
            <a:off x="7373679" y="7583089"/>
            <a:ext cx="4991764" cy="29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u="sng">
                <a:hlinkClick r:id="rId4"/>
              </a:defRPr>
            </a:lvl1pPr>
          </a:lstStyle>
          <a:p>
            <a:pPr>
              <a:defRPr u="none"/>
            </a:pPr>
            <a:r>
              <a:rPr u="sng">
                <a:hlinkClick r:id="rId4"/>
              </a:rPr>
              <a:t>http://dioscuri.sourceforge.net/docs/URD_Dioscuri_KBNA_v1_1_en.pdf</a:t>
            </a:r>
          </a:p>
        </p:txBody>
      </p:sp>
      <p:pic>
        <p:nvPicPr>
          <p:cNvPr id="480" name="Screen Shot 2017-03-09 at 11.32.13.png" descr="Screen Shot 2017-03-09 at 11.32.13.png"/>
          <p:cNvPicPr>
            <a:picLocks noChangeAspect="1"/>
          </p:cNvPicPr>
          <p:nvPr/>
        </p:nvPicPr>
        <p:blipFill>
          <a:blip r:embed="rId5">
            <a:extLst/>
          </a:blip>
          <a:stretch>
            <a:fillRect/>
          </a:stretch>
        </p:blipFill>
        <p:spPr>
          <a:xfrm>
            <a:off x="539576" y="3000768"/>
            <a:ext cx="4730687" cy="4213631"/>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2"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483"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484"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6" name="How to specify requirements? Scenario specifications"/>
          <p:cNvSpPr txBox="1">
            <a:spLocks noGrp="1"/>
          </p:cNvSpPr>
          <p:nvPr>
            <p:ph type="title"/>
          </p:nvPr>
        </p:nvSpPr>
        <p:spPr>
          <a:xfrm>
            <a:off x="1270000" y="2090561"/>
            <a:ext cx="10464800" cy="5572478"/>
          </a:xfrm>
          <a:prstGeom prst="rect">
            <a:avLst/>
          </a:prstGeom>
        </p:spPr>
        <p:txBody>
          <a:bodyPr/>
          <a:lstStyle/>
          <a:p>
            <a:r>
              <a:rPr>
                <a:solidFill>
                  <a:schemeClr val="bg1"/>
                </a:solidFill>
              </a:rPr>
              <a:t>How to specify requirements? Scenario specifications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9" name="We have to develop a new feature"/>
          <p:cNvSpPr txBox="1">
            <a:spLocks noGrp="1"/>
          </p:cNvSpPr>
          <p:nvPr>
            <p:ph type="title"/>
          </p:nvPr>
        </p:nvSpPr>
        <p:spPr>
          <a:xfrm>
            <a:off x="1270000" y="254000"/>
            <a:ext cx="10464800" cy="3732997"/>
          </a:xfrm>
          <a:prstGeom prst="rect">
            <a:avLst/>
          </a:prstGeom>
        </p:spPr>
        <p:txBody>
          <a:bodyPr/>
          <a:lstStyle/>
          <a:p>
            <a:r>
              <a:rPr>
                <a:solidFill>
                  <a:schemeClr val="bg1"/>
                </a:solidFill>
              </a:rPr>
              <a:t>We have to develop a new feature</a:t>
            </a:r>
          </a:p>
        </p:txBody>
      </p:sp>
      <p:pic>
        <p:nvPicPr>
          <p:cNvPr id="240" name="Screen Shot 2017-03-09 at 11.10.20.png" descr="Screen Shot 2017-03-09 at 11.10.20.png"/>
          <p:cNvPicPr>
            <a:picLocks noChangeAspect="1"/>
          </p:cNvPicPr>
          <p:nvPr/>
        </p:nvPicPr>
        <p:blipFill>
          <a:blip r:embed="rId3">
            <a:extLst/>
          </a:blip>
          <a:stretch>
            <a:fillRect/>
          </a:stretch>
        </p:blipFill>
        <p:spPr>
          <a:xfrm>
            <a:off x="120798" y="4962509"/>
            <a:ext cx="12763204" cy="2503620"/>
          </a:xfrm>
          <a:prstGeom prst="rect">
            <a:avLst/>
          </a:prstGeom>
          <a:ln w="12700">
            <a:miter lim="400000"/>
          </a:ln>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8" name="Alternative approach: features + scenarios, towards testing"/>
          <p:cNvSpPr txBox="1">
            <a:spLocks noGrp="1"/>
          </p:cNvSpPr>
          <p:nvPr>
            <p:ph type="title"/>
          </p:nvPr>
        </p:nvSpPr>
        <p:spPr>
          <a:prstGeom prst="rect">
            <a:avLst/>
          </a:prstGeom>
        </p:spPr>
        <p:txBody>
          <a:bodyPr/>
          <a:lstStyle/>
          <a:p>
            <a:r>
              <a:rPr>
                <a:solidFill>
                  <a:schemeClr val="bg1"/>
                </a:solidFill>
              </a:rPr>
              <a:t>Alternative approach: features + scenarios, towards testing</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ângulo 4"/>
          <p:cNvSpPr/>
          <p:nvPr/>
        </p:nvSpPr>
        <p:spPr>
          <a:xfrm>
            <a:off x="501608" y="3519478"/>
            <a:ext cx="12144460" cy="5857916"/>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0" name="Feature: group of related functionalities"/>
          <p:cNvSpPr txBox="1">
            <a:spLocks noGrp="1"/>
          </p:cNvSpPr>
          <p:nvPr>
            <p:ph type="title"/>
          </p:nvPr>
        </p:nvSpPr>
        <p:spPr>
          <a:prstGeom prst="rect">
            <a:avLst/>
          </a:prstGeom>
        </p:spPr>
        <p:txBody>
          <a:bodyPr/>
          <a:lstStyle/>
          <a:p>
            <a:r>
              <a:rPr>
                <a:solidFill>
                  <a:schemeClr val="bg1"/>
                </a:solidFill>
              </a:rPr>
              <a:t>Feature: group of related functionalities</a:t>
            </a:r>
          </a:p>
        </p:txBody>
      </p:sp>
      <p:sp>
        <p:nvSpPr>
          <p:cNvPr id="491" name="Feature: grades…"/>
          <p:cNvSpPr txBox="1"/>
          <p:nvPr/>
        </p:nvSpPr>
        <p:spPr>
          <a:xfrm>
            <a:off x="781050" y="3544346"/>
            <a:ext cx="11442700" cy="4626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FFC41"/>
                </a:solidFill>
              </a:rPr>
              <a:t>Feature</a:t>
            </a:r>
            <a:r>
              <a:rPr>
                <a:solidFill>
                  <a:srgbClr val="FEFB27"/>
                </a:solidFill>
              </a:rPr>
              <a:t>:</a:t>
            </a:r>
            <a:r>
              <a:rPr>
                <a:solidFill>
                  <a:schemeClr val="bg1"/>
                </a:solidFill>
              </a:rPr>
              <a:t> grades</a:t>
            </a:r>
          </a:p>
          <a:p>
            <a:pPr algn="l"/>
            <a:r>
              <a:t>    </a:t>
            </a:r>
            <a:r>
              <a:rPr>
                <a:solidFill>
                  <a:srgbClr val="FEFB27"/>
                </a:solidFill>
              </a:rPr>
              <a:t>As a</a:t>
            </a:r>
            <a:r>
              <a:t> professor responsible for a class</a:t>
            </a:r>
          </a:p>
          <a:p>
            <a:pPr algn="l"/>
            <a:r>
              <a:t>    </a:t>
            </a:r>
            <a:r>
              <a:rPr>
                <a:solidFill>
                  <a:srgbClr val="FEFB27"/>
                </a:solidFill>
              </a:rPr>
              <a:t>I want to</a:t>
            </a:r>
            <a:r>
              <a:t> add and modify student grades </a:t>
            </a:r>
          </a:p>
          <a:p>
            <a:pPr algn="l"/>
            <a:r>
              <a:t>                  for a number of learning goals</a:t>
            </a:r>
          </a:p>
          <a:p>
            <a:pPr algn="l"/>
            <a:r>
              <a:t>    </a:t>
            </a:r>
            <a:r>
              <a:rPr>
                <a:solidFill>
                  <a:srgbClr val="FEFB27"/>
                </a:solidFill>
              </a:rPr>
              <a:t>so that</a:t>
            </a:r>
            <a:r>
              <a:t> I can calculate and announce students’</a:t>
            </a:r>
          </a:p>
          <a:p>
            <a:pPr algn="l"/>
            <a:r>
              <a:t>               final grades     </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3"/>
          <p:cNvSpPr/>
          <p:nvPr/>
        </p:nvSpPr>
        <p:spPr>
          <a:xfrm>
            <a:off x="501608" y="3519478"/>
            <a:ext cx="12144460" cy="5857916"/>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3" name="Feature (user story)"/>
          <p:cNvSpPr txBox="1">
            <a:spLocks noGrp="1"/>
          </p:cNvSpPr>
          <p:nvPr>
            <p:ph type="title"/>
          </p:nvPr>
        </p:nvSpPr>
        <p:spPr>
          <a:prstGeom prst="rect">
            <a:avLst/>
          </a:prstGeom>
        </p:spPr>
        <p:txBody>
          <a:bodyPr/>
          <a:lstStyle/>
          <a:p>
            <a:r>
              <a:rPr>
                <a:solidFill>
                  <a:schemeClr val="bg1"/>
                </a:solidFill>
              </a:rPr>
              <a:t>Feature (user story)</a:t>
            </a:r>
          </a:p>
        </p:txBody>
      </p:sp>
      <p:sp>
        <p:nvSpPr>
          <p:cNvPr id="494" name="Feature: journal article…"/>
          <p:cNvSpPr txBox="1"/>
          <p:nvPr/>
        </p:nvSpPr>
        <p:spPr>
          <a:xfrm>
            <a:off x="781050" y="3397249"/>
            <a:ext cx="11442700" cy="445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FFC41"/>
                </a:solidFill>
              </a:rPr>
              <a:t>Feature</a:t>
            </a:r>
            <a:r>
              <a:rPr>
                <a:solidFill>
                  <a:srgbClr val="FEFB27"/>
                </a:solidFill>
              </a:rPr>
              <a:t>:</a:t>
            </a:r>
            <a:r>
              <a:t> journal article</a:t>
            </a:r>
          </a:p>
          <a:p>
            <a:pPr algn="l"/>
            <a:r>
              <a:t>    </a:t>
            </a:r>
            <a:r>
              <a:rPr>
                <a:solidFill>
                  <a:srgbClr val="FEFB27"/>
                </a:solidFill>
              </a:rPr>
              <a:t>As a</a:t>
            </a:r>
            <a:r>
              <a:t> member of a research group</a:t>
            </a:r>
          </a:p>
          <a:p>
            <a:pPr algn="l"/>
            <a:r>
              <a:t>    </a:t>
            </a:r>
            <a:r>
              <a:rPr>
                <a:solidFill>
                  <a:srgbClr val="FEFB27"/>
                </a:solidFill>
              </a:rPr>
              <a:t>I want to</a:t>
            </a:r>
            <a:r>
              <a:t> add, remove and modify journal </a:t>
            </a:r>
          </a:p>
          <a:p>
            <a:pPr lvl="8" algn="l"/>
            <a:r>
              <a:t>articles I have published </a:t>
            </a:r>
          </a:p>
          <a:p>
            <a:pPr algn="l"/>
            <a:r>
              <a:t>    </a:t>
            </a:r>
            <a:r>
              <a:rPr>
                <a:solidFill>
                  <a:srgbClr val="FEFB27"/>
                </a:solidFill>
              </a:rPr>
              <a:t>so that</a:t>
            </a:r>
            <a:r>
              <a:t> I can generate reports containing </a:t>
            </a:r>
          </a:p>
          <a:p>
            <a:pPr algn="l"/>
            <a:r>
              <a:t>               these articles</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3"/>
          <p:cNvSpPr/>
          <p:nvPr/>
        </p:nvSpPr>
        <p:spPr>
          <a:xfrm>
            <a:off x="501608" y="3519478"/>
            <a:ext cx="12144460" cy="5857916"/>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6" name="Feature template"/>
          <p:cNvSpPr txBox="1">
            <a:spLocks noGrp="1"/>
          </p:cNvSpPr>
          <p:nvPr>
            <p:ph type="title"/>
          </p:nvPr>
        </p:nvSpPr>
        <p:spPr>
          <a:prstGeom prst="rect">
            <a:avLst/>
          </a:prstGeom>
        </p:spPr>
        <p:txBody>
          <a:bodyPr/>
          <a:lstStyle/>
          <a:p>
            <a:r>
              <a:rPr>
                <a:solidFill>
                  <a:schemeClr val="bg1"/>
                </a:solidFill>
              </a:rPr>
              <a:t>Feature template</a:t>
            </a:r>
          </a:p>
        </p:txBody>
      </p:sp>
      <p:sp>
        <p:nvSpPr>
          <p:cNvPr id="497" name="Feature: [name]…"/>
          <p:cNvSpPr txBox="1"/>
          <p:nvPr/>
        </p:nvSpPr>
        <p:spPr>
          <a:xfrm>
            <a:off x="781050" y="3595519"/>
            <a:ext cx="11442700" cy="383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r>
              <a:rPr>
                <a:solidFill>
                  <a:srgbClr val="FFFC41"/>
                </a:solidFill>
              </a:rPr>
              <a:t>Feature</a:t>
            </a:r>
            <a:r>
              <a:rPr>
                <a:solidFill>
                  <a:srgbClr val="FEFB27"/>
                </a:solidFill>
              </a:rPr>
              <a:t>:</a:t>
            </a:r>
            <a:r>
              <a:t> [name]</a:t>
            </a:r>
          </a:p>
          <a:p>
            <a:pPr algn="l"/>
            <a:r>
              <a:t>    </a:t>
            </a:r>
            <a:r>
              <a:rPr>
                <a:solidFill>
                  <a:srgbClr val="FEFB27"/>
                </a:solidFill>
              </a:rPr>
              <a:t>As a</a:t>
            </a:r>
            <a:r>
              <a:t> [kind of stakeholder]</a:t>
            </a:r>
          </a:p>
          <a:p>
            <a:pPr algn="l"/>
            <a:r>
              <a:t>    </a:t>
            </a:r>
            <a:r>
              <a:rPr>
                <a:solidFill>
                  <a:srgbClr val="FEFB27"/>
                </a:solidFill>
              </a:rPr>
              <a:t>I want to</a:t>
            </a:r>
            <a:r>
              <a:t> [do some task] </a:t>
            </a:r>
          </a:p>
          <a:p>
            <a:pPr algn="l"/>
            <a:r>
              <a:t>	</a:t>
            </a:r>
            <a:r>
              <a:rPr>
                <a:solidFill>
                  <a:srgbClr val="FEFB27"/>
                </a:solidFill>
              </a:rPr>
              <a:t>so that</a:t>
            </a:r>
            <a:r>
              <a:t> [I can achieve some goal]</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99" name="Feature functionalities are detailed by usage scenarios"/>
          <p:cNvSpPr txBox="1">
            <a:spLocks noGrp="1"/>
          </p:cNvSpPr>
          <p:nvPr>
            <p:ph type="title"/>
          </p:nvPr>
        </p:nvSpPr>
        <p:spPr>
          <a:prstGeom prst="rect">
            <a:avLst/>
          </a:prstGeom>
        </p:spPr>
        <p:txBody>
          <a:bodyPr/>
          <a:lstStyle/>
          <a:p>
            <a:r>
              <a:rPr>
                <a:solidFill>
                  <a:schemeClr val="bg1"/>
                </a:solidFill>
              </a:rPr>
              <a:t>Feature functionalities are detailed by usage scenarios</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tângulo 4"/>
          <p:cNvSpPr/>
          <p:nvPr/>
        </p:nvSpPr>
        <p:spPr>
          <a:xfrm>
            <a:off x="215856" y="2162156"/>
            <a:ext cx="12573088" cy="7429552"/>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01" name="GUI based scenario"/>
          <p:cNvSpPr txBox="1">
            <a:spLocks noGrp="1"/>
          </p:cNvSpPr>
          <p:nvPr>
            <p:ph type="title"/>
          </p:nvPr>
        </p:nvSpPr>
        <p:spPr>
          <a:prstGeom prst="rect">
            <a:avLst/>
          </a:prstGeom>
        </p:spPr>
        <p:txBody>
          <a:bodyPr/>
          <a:lstStyle/>
          <a:p>
            <a:r>
              <a:rPr>
                <a:solidFill>
                  <a:schemeClr val="bg1"/>
                </a:solidFill>
              </a:rPr>
              <a:t>GUI based scenario</a:t>
            </a:r>
          </a:p>
        </p:txBody>
      </p:sp>
      <p:sp>
        <p:nvSpPr>
          <p:cNvPr id="502" name="Scenario: adding new grade…"/>
          <p:cNvSpPr txBox="1"/>
          <p:nvPr/>
        </p:nvSpPr>
        <p:spPr>
          <a:xfrm>
            <a:off x="885310" y="2463800"/>
            <a:ext cx="11918327" cy="6565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r>
              <a:rPr>
                <a:solidFill>
                  <a:srgbClr val="FEFB27"/>
                </a:solidFill>
              </a:rPr>
              <a:t>Scenario: </a:t>
            </a:r>
            <a:r>
              <a:t>adding</a:t>
            </a:r>
            <a:r>
              <a:rPr>
                <a:solidFill>
                  <a:srgbClr val="FEFB27"/>
                </a:solidFill>
              </a:rPr>
              <a:t> </a:t>
            </a:r>
            <a:r>
              <a:t>new grade</a:t>
            </a:r>
          </a:p>
          <a:p>
            <a:pPr algn="l"/>
            <a:r>
              <a:t>    </a:t>
            </a:r>
            <a:r>
              <a:rPr>
                <a:solidFill>
                  <a:srgbClr val="FEFB27"/>
                </a:solidFill>
              </a:rPr>
              <a:t>Given</a:t>
            </a:r>
            <a:r>
              <a:t> I am at the "Grades" page</a:t>
            </a:r>
          </a:p>
          <a:p>
            <a:pPr algn="l"/>
            <a:r>
              <a:t>    </a:t>
            </a:r>
            <a:r>
              <a:rPr>
                <a:solidFill>
                  <a:srgbClr val="FEFB27"/>
                </a:solidFill>
              </a:rPr>
              <a:t>And</a:t>
            </a:r>
            <a:r>
              <a:t> I see a student "Maria Silva" with </a:t>
            </a:r>
            <a:r>
              <a:rPr/>
              <a:t>no </a:t>
            </a:r>
            <a:r>
              <a:rPr smtClean="0"/>
              <a:t>grade</a:t>
            </a:r>
            <a:endParaRPr lang="en-US" dirty="0" smtClean="0"/>
          </a:p>
          <a:p>
            <a:pPr algn="l"/>
            <a:r>
              <a:rPr lang="en-US" dirty="0" smtClean="0"/>
              <a:t>          </a:t>
            </a:r>
            <a:r>
              <a:rPr smtClean="0"/>
              <a:t> for </a:t>
            </a:r>
            <a:r>
              <a:t>learning goal "Write quality tests"</a:t>
            </a:r>
          </a:p>
          <a:p>
            <a:pPr algn="l"/>
            <a:r>
              <a:t>    </a:t>
            </a:r>
            <a:r>
              <a:rPr>
                <a:solidFill>
                  <a:srgbClr val="FEFB27"/>
                </a:solidFill>
              </a:rPr>
              <a:t>When</a:t>
            </a:r>
            <a:r>
              <a:t> I add grade "MA" for "Maria Silva" goal </a:t>
            </a:r>
          </a:p>
          <a:p>
            <a:pPr algn="l"/>
            <a:r>
              <a:t>              "Write quality tests"</a:t>
            </a:r>
          </a:p>
          <a:p>
            <a:pPr algn="l"/>
            <a:r>
              <a:t> </a:t>
            </a:r>
            <a:r>
              <a:rPr>
                <a:solidFill>
                  <a:srgbClr val="F3F9F6"/>
                </a:solidFill>
              </a:rPr>
              <a:t>   </a:t>
            </a:r>
            <a:r>
              <a:rPr>
                <a:solidFill>
                  <a:srgbClr val="FEFB27"/>
                </a:solidFill>
              </a:rPr>
              <a:t>Then</a:t>
            </a:r>
            <a:r>
              <a:t> I’m still at the "Grades" page</a:t>
            </a:r>
          </a:p>
          <a:p>
            <a:pPr algn="l"/>
            <a:r>
              <a:t>    </a:t>
            </a:r>
            <a:r>
              <a:rPr>
                <a:solidFill>
                  <a:srgbClr val="FEFB27"/>
                </a:solidFill>
              </a:rPr>
              <a:t>And</a:t>
            </a:r>
            <a:r>
              <a:t> I can see student "Maria Silva" has </a:t>
            </a:r>
          </a:p>
          <a:p>
            <a:pPr algn="l"/>
            <a:r>
              <a:t>           grade "MA" for learning goal </a:t>
            </a:r>
          </a:p>
          <a:p>
            <a:pPr algn="l"/>
            <a:r>
              <a:t>           "Write quality tests"</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04" name="Image" descr="Image"/>
          <p:cNvPicPr>
            <a:picLocks noChangeAspect="1"/>
          </p:cNvPicPr>
          <p:nvPr/>
        </p:nvPicPr>
        <p:blipFill>
          <a:blip r:embed="rId2">
            <a:extLst/>
          </a:blip>
          <a:stretch>
            <a:fillRect/>
          </a:stretch>
        </p:blipFill>
        <p:spPr>
          <a:xfrm>
            <a:off x="128382" y="458542"/>
            <a:ext cx="7607360" cy="4112442"/>
          </a:xfrm>
          <a:prstGeom prst="rect">
            <a:avLst/>
          </a:prstGeom>
          <a:ln w="12700">
            <a:miter lim="400000"/>
          </a:ln>
        </p:spPr>
      </p:pic>
      <p:pic>
        <p:nvPicPr>
          <p:cNvPr id="505" name="Image" descr="Image"/>
          <p:cNvPicPr>
            <a:picLocks noChangeAspect="1"/>
          </p:cNvPicPr>
          <p:nvPr/>
        </p:nvPicPr>
        <p:blipFill>
          <a:blip r:embed="rId3">
            <a:extLst/>
          </a:blip>
          <a:stretch>
            <a:fillRect/>
          </a:stretch>
        </p:blipFill>
        <p:spPr>
          <a:xfrm>
            <a:off x="4386052" y="4952089"/>
            <a:ext cx="8451261" cy="4426851"/>
          </a:xfrm>
          <a:prstGeom prst="rect">
            <a:avLst/>
          </a:prstGeom>
          <a:ln w="12700">
            <a:miter lim="400000"/>
          </a:ln>
        </p:spPr>
      </p:pic>
      <p:sp>
        <p:nvSpPr>
          <p:cNvPr id="506" name="State before action"/>
          <p:cNvSpPr txBox="1"/>
          <p:nvPr/>
        </p:nvSpPr>
        <p:spPr>
          <a:xfrm>
            <a:off x="7768916" y="473926"/>
            <a:ext cx="4359102"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State before action </a:t>
            </a:r>
          </a:p>
        </p:txBody>
      </p:sp>
      <p:sp>
        <p:nvSpPr>
          <p:cNvPr id="507" name="State after action"/>
          <p:cNvSpPr txBox="1"/>
          <p:nvPr/>
        </p:nvSpPr>
        <p:spPr>
          <a:xfrm>
            <a:off x="227128" y="8652005"/>
            <a:ext cx="3963741"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State after action </a:t>
            </a:r>
          </a:p>
        </p:txBody>
      </p:sp>
      <p:sp>
        <p:nvSpPr>
          <p:cNvPr id="511" name="Connection Line"/>
          <p:cNvSpPr/>
          <p:nvPr/>
        </p:nvSpPr>
        <p:spPr>
          <a:xfrm>
            <a:off x="2417290" y="4773079"/>
            <a:ext cx="1705967" cy="17960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05" y="20350"/>
                  <a:pt x="605" y="13150"/>
                  <a:pt x="0" y="0"/>
                </a:cubicBezTo>
              </a:path>
            </a:pathLst>
          </a:custGeom>
          <a:ln w="88900">
            <a:solidFill>
              <a:srgbClr val="FEFB27"/>
            </a:solidFill>
            <a:miter lim="400000"/>
            <a:headEnd type="stealth"/>
          </a:ln>
        </p:spPr>
        <p:txBody>
          <a:bodyPr/>
          <a:lstStyle/>
          <a:p>
            <a:endParaRPr/>
          </a:p>
        </p:txBody>
      </p:sp>
      <p:pic>
        <p:nvPicPr>
          <p:cNvPr id="509" name="Oval Oval" descr="Oval Oval"/>
          <p:cNvPicPr>
            <a:picLocks/>
          </p:cNvPicPr>
          <p:nvPr/>
        </p:nvPicPr>
        <p:blipFill>
          <a:blip r:embed="rId4">
            <a:extLst/>
          </a:blip>
          <a:stretch>
            <a:fillRect/>
          </a:stretch>
        </p:blipFill>
        <p:spPr>
          <a:xfrm>
            <a:off x="10973861" y="7341782"/>
            <a:ext cx="930387" cy="749301"/>
          </a:xfrm>
          <a:prstGeom prst="rect">
            <a:avLst/>
          </a:prstGeom>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3"/>
          <p:cNvSpPr/>
          <p:nvPr/>
        </p:nvSpPr>
        <p:spPr>
          <a:xfrm>
            <a:off x="501608" y="3233726"/>
            <a:ext cx="12144460" cy="5857916"/>
          </a:xfrm>
          <a:prstGeom prst="rect">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13" name="Another GUI based scenario"/>
          <p:cNvSpPr txBox="1">
            <a:spLocks noGrp="1"/>
          </p:cNvSpPr>
          <p:nvPr>
            <p:ph type="title"/>
          </p:nvPr>
        </p:nvSpPr>
        <p:spPr>
          <a:prstGeom prst="rect">
            <a:avLst/>
          </a:prstGeom>
        </p:spPr>
        <p:txBody>
          <a:bodyPr/>
          <a:lstStyle/>
          <a:p>
            <a:r>
              <a:rPr>
                <a:solidFill>
                  <a:schemeClr val="bg1"/>
                </a:solidFill>
              </a:rPr>
              <a:t>Another GUI based scenario</a:t>
            </a:r>
          </a:p>
        </p:txBody>
      </p:sp>
      <p:sp>
        <p:nvSpPr>
          <p:cNvPr id="514" name="Scenario: new article web…"/>
          <p:cNvSpPr txBox="1"/>
          <p:nvPr/>
        </p:nvSpPr>
        <p:spPr>
          <a:xfrm>
            <a:off x="878017" y="2976607"/>
            <a:ext cx="11248766" cy="632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Scenario: </a:t>
            </a:r>
            <a:r>
              <a:t>new article web</a:t>
            </a:r>
          </a:p>
          <a:p>
            <a:pPr algn="l"/>
            <a:r>
              <a:t>    </a:t>
            </a:r>
            <a:r>
              <a:rPr>
                <a:solidFill>
                  <a:srgbClr val="FEFB27"/>
                </a:solidFill>
              </a:rPr>
              <a:t>Given</a:t>
            </a:r>
            <a:r>
              <a:t> I am at the "New Article Page"</a:t>
            </a:r>
          </a:p>
          <a:p>
            <a:pPr algn="l"/>
            <a:r>
              <a:t>    </a:t>
            </a:r>
            <a:r>
              <a:rPr>
                <a:solidFill>
                  <a:srgbClr val="FEFB27"/>
                </a:solidFill>
              </a:rPr>
              <a:t>And</a:t>
            </a:r>
            <a:r>
              <a:t> I see no "A refinement theory" in the list </a:t>
            </a:r>
          </a:p>
          <a:p>
            <a:pPr algn="l"/>
            <a:r>
              <a:t>           of existing articles</a:t>
            </a:r>
          </a:p>
          <a:p>
            <a:pPr algn="l"/>
            <a:r>
              <a:t>    </a:t>
            </a:r>
            <a:r>
              <a:rPr>
                <a:solidFill>
                  <a:srgbClr val="FEFB27"/>
                </a:solidFill>
              </a:rPr>
              <a:t>When</a:t>
            </a:r>
            <a:r>
              <a:t> I create the article "A refinement theory"</a:t>
            </a:r>
            <a:endParaRPr>
              <a:solidFill>
                <a:srgbClr val="F3F9F6"/>
              </a:solidFill>
            </a:endParaRPr>
          </a:p>
          <a:p>
            <a:pPr algn="l"/>
            <a:r>
              <a:rPr>
                <a:solidFill>
                  <a:srgbClr val="F3F9F6"/>
                </a:solidFill>
              </a:rPr>
              <a:t>    </a:t>
            </a:r>
            <a:r>
              <a:rPr>
                <a:solidFill>
                  <a:srgbClr val="FEFB27"/>
                </a:solidFill>
              </a:rPr>
              <a:t>Then</a:t>
            </a:r>
            <a:r>
              <a:t> I can see a confirmation message</a:t>
            </a:r>
          </a:p>
          <a:p>
            <a:pPr algn="l"/>
            <a:r>
              <a:t>    </a:t>
            </a:r>
            <a:r>
              <a:rPr>
                <a:solidFill>
                  <a:srgbClr val="FEFB27"/>
                </a:solidFill>
              </a:rPr>
              <a:t>And </a:t>
            </a:r>
            <a:r>
              <a:t>I am still at the "New Article Page"</a:t>
            </a:r>
          </a:p>
          <a:p>
            <a:pPr algn="l"/>
            <a:r>
              <a:t>    </a:t>
            </a:r>
            <a:r>
              <a:rPr>
                <a:solidFill>
                  <a:srgbClr val="FEFB27"/>
                </a:solidFill>
              </a:rPr>
              <a:t>And</a:t>
            </a:r>
            <a:r>
              <a:t> I see "A refinement theory" in the list </a:t>
            </a:r>
          </a:p>
          <a:p>
            <a:pPr algn="l"/>
            <a:r>
              <a:t>           of existing articles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3"/>
          <p:cNvSpPr/>
          <p:nvPr/>
        </p:nvSpPr>
        <p:spPr>
          <a:xfrm>
            <a:off x="501608" y="3519478"/>
            <a:ext cx="12144460" cy="5857916"/>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18" name="Test setup (precondition) steps"/>
          <p:cNvSpPr txBox="1">
            <a:spLocks noGrp="1"/>
          </p:cNvSpPr>
          <p:nvPr>
            <p:ph type="title"/>
          </p:nvPr>
        </p:nvSpPr>
        <p:spPr>
          <a:prstGeom prst="rect">
            <a:avLst/>
          </a:prstGeom>
        </p:spPr>
        <p:txBody>
          <a:bodyPr/>
          <a:lstStyle/>
          <a:p>
            <a:r>
              <a:rPr>
                <a:solidFill>
                  <a:schemeClr val="bg1"/>
                </a:solidFill>
              </a:rPr>
              <a:t>Test setup (precondition) steps</a:t>
            </a:r>
          </a:p>
        </p:txBody>
      </p:sp>
      <p:sp>
        <p:nvSpPr>
          <p:cNvPr id="519" name="Scenario: new article web…"/>
          <p:cNvSpPr txBox="1"/>
          <p:nvPr/>
        </p:nvSpPr>
        <p:spPr>
          <a:xfrm>
            <a:off x="878017" y="3190458"/>
            <a:ext cx="11248766" cy="632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Scenario: </a:t>
            </a:r>
            <a:r>
              <a:t>new article web</a:t>
            </a:r>
          </a:p>
          <a:p>
            <a:pPr algn="l"/>
            <a:r>
              <a:t>    </a:t>
            </a:r>
            <a:r>
              <a:rPr>
                <a:solidFill>
                  <a:schemeClr val="accent2">
                    <a:satOff val="-13916"/>
                    <a:lumOff val="13989"/>
                  </a:schemeClr>
                </a:solidFill>
              </a:rPr>
              <a:t>Given</a:t>
            </a:r>
            <a:r>
              <a:t> I am at the "New Article Page"</a:t>
            </a:r>
          </a:p>
          <a:p>
            <a:pPr algn="l"/>
            <a:r>
              <a:t>    </a:t>
            </a:r>
            <a:r>
              <a:rPr>
                <a:solidFill>
                  <a:schemeClr val="accent2">
                    <a:satOff val="-13916"/>
                    <a:lumOff val="13989"/>
                  </a:schemeClr>
                </a:solidFill>
              </a:rPr>
              <a:t>And</a:t>
            </a:r>
            <a:r>
              <a:t> I see no "A refinement theory" in the list </a:t>
            </a:r>
          </a:p>
          <a:p>
            <a:pPr algn="l"/>
            <a:r>
              <a:t>           of existing articles</a:t>
            </a:r>
          </a:p>
          <a:p>
            <a:pPr algn="l"/>
            <a:r>
              <a:t>    </a:t>
            </a:r>
            <a:r>
              <a:rPr>
                <a:solidFill>
                  <a:srgbClr val="FEFB27"/>
                </a:solidFill>
              </a:rPr>
              <a:t>When</a:t>
            </a:r>
            <a:r>
              <a:t> I create the article "A refinement theory"</a:t>
            </a:r>
            <a:endParaRPr>
              <a:solidFill>
                <a:srgbClr val="F3F9F6"/>
              </a:solidFill>
            </a:endParaRPr>
          </a:p>
          <a:p>
            <a:pPr algn="l"/>
            <a:r>
              <a:rPr>
                <a:solidFill>
                  <a:srgbClr val="F3F9F6"/>
                </a:solidFill>
              </a:rPr>
              <a:t>    </a:t>
            </a:r>
            <a:r>
              <a:rPr>
                <a:solidFill>
                  <a:srgbClr val="FEFB27"/>
                </a:solidFill>
              </a:rPr>
              <a:t>Then</a:t>
            </a:r>
            <a:r>
              <a:t> I can see a confirmation message</a:t>
            </a:r>
          </a:p>
          <a:p>
            <a:pPr algn="l"/>
            <a:r>
              <a:t>    </a:t>
            </a:r>
            <a:r>
              <a:rPr>
                <a:solidFill>
                  <a:srgbClr val="FEFB27"/>
                </a:solidFill>
              </a:rPr>
              <a:t>And </a:t>
            </a:r>
            <a:r>
              <a:t>I am still at the "New Article Page"</a:t>
            </a:r>
          </a:p>
          <a:p>
            <a:pPr algn="l"/>
            <a:r>
              <a:t>    </a:t>
            </a:r>
            <a:r>
              <a:rPr>
                <a:solidFill>
                  <a:srgbClr val="FEFB27"/>
                </a:solidFill>
              </a:rPr>
              <a:t>And</a:t>
            </a:r>
            <a:r>
              <a:t> I see "A refinement theory" in the list </a:t>
            </a:r>
          </a:p>
          <a:p>
            <a:pPr algn="l"/>
            <a:r>
              <a:t>           of existing articles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3"/>
          <p:cNvSpPr/>
          <p:nvPr/>
        </p:nvSpPr>
        <p:spPr>
          <a:xfrm>
            <a:off x="501608" y="3519478"/>
            <a:ext cx="12144460" cy="5857916"/>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21" name="Test action steps"/>
          <p:cNvSpPr txBox="1">
            <a:spLocks noGrp="1"/>
          </p:cNvSpPr>
          <p:nvPr>
            <p:ph type="title"/>
          </p:nvPr>
        </p:nvSpPr>
        <p:spPr>
          <a:prstGeom prst="rect">
            <a:avLst/>
          </a:prstGeom>
        </p:spPr>
        <p:txBody>
          <a:bodyPr/>
          <a:lstStyle/>
          <a:p>
            <a:r>
              <a:rPr>
                <a:solidFill>
                  <a:schemeClr val="bg1"/>
                </a:solidFill>
              </a:rPr>
              <a:t>Test action steps</a:t>
            </a:r>
          </a:p>
        </p:txBody>
      </p:sp>
      <p:sp>
        <p:nvSpPr>
          <p:cNvPr id="522" name="Scenario: new article web…"/>
          <p:cNvSpPr txBox="1"/>
          <p:nvPr/>
        </p:nvSpPr>
        <p:spPr>
          <a:xfrm>
            <a:off x="878017" y="3190458"/>
            <a:ext cx="11248766" cy="632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Scenario: </a:t>
            </a:r>
            <a:r>
              <a:t>new article web</a:t>
            </a:r>
          </a:p>
          <a:p>
            <a:pPr algn="l"/>
            <a:r>
              <a:t>    </a:t>
            </a:r>
            <a:r>
              <a:rPr>
                <a:solidFill>
                  <a:srgbClr val="FEFB27"/>
                </a:solidFill>
              </a:rPr>
              <a:t>Given</a:t>
            </a:r>
            <a:r>
              <a:t> I am at the "New Article Page"</a:t>
            </a:r>
          </a:p>
          <a:p>
            <a:pPr algn="l"/>
            <a:r>
              <a:t>    </a:t>
            </a:r>
            <a:r>
              <a:rPr>
                <a:solidFill>
                  <a:srgbClr val="FEFB27"/>
                </a:solidFill>
              </a:rPr>
              <a:t>And</a:t>
            </a:r>
            <a:r>
              <a:t> I see no "A refinement theory" in the list </a:t>
            </a:r>
          </a:p>
          <a:p>
            <a:pPr algn="l"/>
            <a:r>
              <a:t>           of existing articles</a:t>
            </a:r>
          </a:p>
          <a:p>
            <a:pPr algn="l"/>
            <a:r>
              <a:t>    </a:t>
            </a:r>
            <a:r>
              <a:rPr>
                <a:solidFill>
                  <a:schemeClr val="accent2">
                    <a:satOff val="-13916"/>
                    <a:lumOff val="13989"/>
                  </a:schemeClr>
                </a:solidFill>
              </a:rPr>
              <a:t>When</a:t>
            </a:r>
            <a:r>
              <a:t> I create the article "A refinement theory"</a:t>
            </a:r>
            <a:endParaRPr>
              <a:solidFill>
                <a:srgbClr val="F3F9F6"/>
              </a:solidFill>
            </a:endParaRPr>
          </a:p>
          <a:p>
            <a:pPr algn="l"/>
            <a:r>
              <a:rPr>
                <a:solidFill>
                  <a:srgbClr val="F3F9F6"/>
                </a:solidFill>
              </a:rPr>
              <a:t>    </a:t>
            </a:r>
            <a:r>
              <a:rPr>
                <a:solidFill>
                  <a:srgbClr val="FEFB27"/>
                </a:solidFill>
              </a:rPr>
              <a:t>Then</a:t>
            </a:r>
            <a:r>
              <a:t> I can see a confirmation message</a:t>
            </a:r>
          </a:p>
          <a:p>
            <a:pPr algn="l"/>
            <a:r>
              <a:t>    </a:t>
            </a:r>
            <a:r>
              <a:rPr>
                <a:solidFill>
                  <a:srgbClr val="FEFB27"/>
                </a:solidFill>
              </a:rPr>
              <a:t>And </a:t>
            </a:r>
            <a:r>
              <a:t>I am still at the "New Article Page”</a:t>
            </a:r>
          </a:p>
          <a:p>
            <a:pPr algn="l"/>
            <a:r>
              <a:t>    </a:t>
            </a:r>
            <a:r>
              <a:rPr>
                <a:solidFill>
                  <a:srgbClr val="FEFB27"/>
                </a:solidFill>
              </a:rPr>
              <a:t>And</a:t>
            </a:r>
            <a:r>
              <a:t> I see "A refinement theory" in the list </a:t>
            </a:r>
          </a:p>
          <a:p>
            <a:pPr algn="l"/>
            <a:r>
              <a:t>           of existing articles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4" name="We have to develop a new system"/>
          <p:cNvSpPr txBox="1">
            <a:spLocks noGrp="1"/>
          </p:cNvSpPr>
          <p:nvPr>
            <p:ph type="title"/>
          </p:nvPr>
        </p:nvSpPr>
        <p:spPr>
          <a:xfrm>
            <a:off x="1270000" y="254000"/>
            <a:ext cx="10464800" cy="3731952"/>
          </a:xfrm>
          <a:prstGeom prst="rect">
            <a:avLst/>
          </a:prstGeom>
        </p:spPr>
        <p:txBody>
          <a:bodyPr/>
          <a:lstStyle/>
          <a:p>
            <a:r>
              <a:rPr>
                <a:solidFill>
                  <a:schemeClr val="bg1"/>
                </a:solidFill>
              </a:rPr>
              <a:t>We have to develop a new system</a:t>
            </a:r>
          </a:p>
        </p:txBody>
      </p:sp>
      <p:sp>
        <p:nvSpPr>
          <p:cNvPr id="245" name="We have to develop a system for helping professors manage their classes…"/>
          <p:cNvSpPr txBox="1">
            <a:spLocks noGrp="1"/>
          </p:cNvSpPr>
          <p:nvPr>
            <p:ph type="body" idx="1"/>
          </p:nvPr>
        </p:nvSpPr>
        <p:spPr>
          <a:xfrm>
            <a:off x="1270000" y="3427071"/>
            <a:ext cx="10464800" cy="5715001"/>
          </a:xfrm>
          <a:prstGeom prst="rect">
            <a:avLst/>
          </a:prstGeom>
        </p:spPr>
        <p:txBody>
          <a:bodyPr/>
          <a:lstStyle/>
          <a:p>
            <a:r>
              <a:rPr>
                <a:solidFill>
                  <a:schemeClr val="bg1"/>
                </a:solidFill>
              </a:rPr>
              <a:t>We have to develop a system for helping professors manage their classes</a:t>
            </a:r>
          </a:p>
          <a:p>
            <a:r>
              <a:rPr>
                <a:solidFill>
                  <a:schemeClr val="bg1"/>
                </a:solidFill>
              </a:rPr>
              <a:t>The system should keep track of students and their grades, compute averages and final grade</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tângulo 3"/>
          <p:cNvSpPr/>
          <p:nvPr/>
        </p:nvSpPr>
        <p:spPr>
          <a:xfrm>
            <a:off x="501608" y="3519478"/>
            <a:ext cx="12144460" cy="5857916"/>
          </a:xfrm>
          <a:prstGeom prst="rect">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24" name="Test expected result (postcondition) steps"/>
          <p:cNvSpPr txBox="1">
            <a:spLocks noGrp="1"/>
          </p:cNvSpPr>
          <p:nvPr>
            <p:ph type="title"/>
          </p:nvPr>
        </p:nvSpPr>
        <p:spPr>
          <a:prstGeom prst="rect">
            <a:avLst/>
          </a:prstGeom>
        </p:spPr>
        <p:txBody>
          <a:bodyPr/>
          <a:lstStyle/>
          <a:p>
            <a:r>
              <a:rPr>
                <a:solidFill>
                  <a:schemeClr val="bg1"/>
                </a:solidFill>
              </a:rPr>
              <a:t>Test expected result (postcondition) steps</a:t>
            </a:r>
          </a:p>
        </p:txBody>
      </p:sp>
      <p:sp>
        <p:nvSpPr>
          <p:cNvPr id="525" name="Scenario: new article web…"/>
          <p:cNvSpPr txBox="1"/>
          <p:nvPr/>
        </p:nvSpPr>
        <p:spPr>
          <a:xfrm>
            <a:off x="878017" y="3190458"/>
            <a:ext cx="11248766" cy="632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rPr>
                <a:solidFill>
                  <a:srgbClr val="FEFB27"/>
                </a:solidFill>
              </a:rPr>
              <a:t>Scenario: </a:t>
            </a:r>
            <a:r>
              <a:t>new article web</a:t>
            </a:r>
          </a:p>
          <a:p>
            <a:pPr algn="l"/>
            <a:r>
              <a:t>    </a:t>
            </a:r>
            <a:r>
              <a:rPr>
                <a:solidFill>
                  <a:srgbClr val="FEFB27"/>
                </a:solidFill>
              </a:rPr>
              <a:t>Given</a:t>
            </a:r>
            <a:r>
              <a:t> I am at the "New Article Page"</a:t>
            </a:r>
          </a:p>
          <a:p>
            <a:pPr algn="l"/>
            <a:r>
              <a:t>    </a:t>
            </a:r>
            <a:r>
              <a:rPr>
                <a:solidFill>
                  <a:srgbClr val="FEFB27"/>
                </a:solidFill>
              </a:rPr>
              <a:t>And</a:t>
            </a:r>
            <a:r>
              <a:t> I see no "A refinement theory" in the list </a:t>
            </a:r>
          </a:p>
          <a:p>
            <a:pPr algn="l"/>
            <a:r>
              <a:t>           of existing articles</a:t>
            </a:r>
          </a:p>
          <a:p>
            <a:pPr algn="l"/>
            <a:r>
              <a:t>    </a:t>
            </a:r>
            <a:r>
              <a:rPr>
                <a:solidFill>
                  <a:srgbClr val="FEFB27"/>
                </a:solidFill>
              </a:rPr>
              <a:t>When</a:t>
            </a:r>
            <a:r>
              <a:t> I create the article "A refinement theory"</a:t>
            </a:r>
            <a:endParaRPr>
              <a:solidFill>
                <a:srgbClr val="F3F9F6"/>
              </a:solidFill>
            </a:endParaRPr>
          </a:p>
          <a:p>
            <a:pPr algn="l"/>
            <a:r>
              <a:rPr>
                <a:solidFill>
                  <a:srgbClr val="F3F9F6"/>
                </a:solidFill>
              </a:rPr>
              <a:t>    </a:t>
            </a:r>
            <a:r>
              <a:rPr>
                <a:solidFill>
                  <a:schemeClr val="accent2">
                    <a:satOff val="-13916"/>
                    <a:lumOff val="13989"/>
                  </a:schemeClr>
                </a:solidFill>
              </a:rPr>
              <a:t>Then</a:t>
            </a:r>
            <a:r>
              <a:t> I can see a confirmation message</a:t>
            </a:r>
          </a:p>
          <a:p>
            <a:pPr algn="l"/>
            <a:r>
              <a:t>    </a:t>
            </a:r>
            <a:r>
              <a:rPr>
                <a:solidFill>
                  <a:schemeClr val="accent2">
                    <a:satOff val="-13916"/>
                    <a:lumOff val="13989"/>
                  </a:schemeClr>
                </a:solidFill>
              </a:rPr>
              <a:t>And</a:t>
            </a:r>
            <a:r>
              <a:rPr>
                <a:solidFill>
                  <a:srgbClr val="FEFB27"/>
                </a:solidFill>
              </a:rPr>
              <a:t> </a:t>
            </a:r>
            <a:r>
              <a:t>I am still at the "New Article Page"</a:t>
            </a:r>
          </a:p>
          <a:p>
            <a:pPr algn="l"/>
            <a:r>
              <a:t>    </a:t>
            </a:r>
            <a:r>
              <a:rPr>
                <a:solidFill>
                  <a:schemeClr val="accent2">
                    <a:satOff val="-13916"/>
                    <a:lumOff val="13989"/>
                  </a:schemeClr>
                </a:solidFill>
              </a:rPr>
              <a:t>And</a:t>
            </a:r>
            <a:r>
              <a:t> I see "A refinement theory" in the list </a:t>
            </a:r>
          </a:p>
          <a:p>
            <a:pPr algn="l"/>
            <a:r>
              <a:t>           of existing articles</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27"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528"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529"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1" name="How to view systems as state machines?"/>
          <p:cNvSpPr txBox="1">
            <a:spLocks noGrp="1"/>
          </p:cNvSpPr>
          <p:nvPr>
            <p:ph type="title"/>
          </p:nvPr>
        </p:nvSpPr>
        <p:spPr>
          <a:xfrm>
            <a:off x="1270000" y="2090561"/>
            <a:ext cx="10464800" cy="5572478"/>
          </a:xfrm>
          <a:prstGeom prst="rect">
            <a:avLst/>
          </a:prstGeom>
        </p:spPr>
        <p:txBody>
          <a:bodyPr/>
          <a:lstStyle/>
          <a:p>
            <a:r>
              <a:rPr>
                <a:solidFill>
                  <a:schemeClr val="bg1"/>
                </a:solidFill>
              </a:rPr>
              <a:t>How to view systems as state machines?</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3" name="System as a state machine"/>
          <p:cNvSpPr txBox="1">
            <a:spLocks noGrp="1"/>
          </p:cNvSpPr>
          <p:nvPr>
            <p:ph type="title"/>
          </p:nvPr>
        </p:nvSpPr>
        <p:spPr>
          <a:prstGeom prst="rect">
            <a:avLst/>
          </a:prstGeom>
        </p:spPr>
        <p:txBody>
          <a:bodyPr/>
          <a:lstStyle/>
          <a:p>
            <a:r>
              <a:rPr>
                <a:solidFill>
                  <a:schemeClr val="bg1"/>
                </a:solidFill>
              </a:rPr>
              <a:t>System as a state machine</a:t>
            </a:r>
          </a:p>
        </p:txBody>
      </p:sp>
      <p:pic>
        <p:nvPicPr>
          <p:cNvPr id="534" name="MaquinaDeEstados.pdf" descr="MaquinaDeEstados.pdf"/>
          <p:cNvPicPr>
            <a:picLocks noChangeAspect="1"/>
          </p:cNvPicPr>
          <p:nvPr/>
        </p:nvPicPr>
        <p:blipFill>
          <a:blip r:embed="rId2">
            <a:extLst/>
          </a:blip>
          <a:stretch>
            <a:fillRect/>
          </a:stretch>
        </p:blipFill>
        <p:spPr>
          <a:xfrm>
            <a:off x="1004277" y="3488154"/>
            <a:ext cx="10996246" cy="5896889"/>
          </a:xfrm>
          <a:prstGeom prst="rect">
            <a:avLst/>
          </a:prstGeom>
          <a:ln w="12700">
            <a:miter lim="400000"/>
          </a:ln>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6" name="Scenarios specify how actions change state"/>
          <p:cNvSpPr txBox="1">
            <a:spLocks noGrp="1"/>
          </p:cNvSpPr>
          <p:nvPr>
            <p:ph type="title"/>
          </p:nvPr>
        </p:nvSpPr>
        <p:spPr>
          <a:xfrm>
            <a:off x="934952" y="254000"/>
            <a:ext cx="11134896" cy="2923309"/>
          </a:xfrm>
          <a:prstGeom prst="rect">
            <a:avLst/>
          </a:prstGeom>
        </p:spPr>
        <p:txBody>
          <a:bodyPr/>
          <a:lstStyle/>
          <a:p>
            <a:r>
              <a:rPr>
                <a:solidFill>
                  <a:schemeClr val="bg1"/>
                </a:solidFill>
              </a:rPr>
              <a:t>Scenarios specify how actions change state</a:t>
            </a:r>
          </a:p>
        </p:txBody>
      </p:sp>
      <p:sp>
        <p:nvSpPr>
          <p:cNvPr id="537" name="state…"/>
          <p:cNvSpPr/>
          <p:nvPr/>
        </p:nvSpPr>
        <p:spPr>
          <a:xfrm>
            <a:off x="4810080" y="3676138"/>
            <a:ext cx="3270751" cy="1659277"/>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500">
                <a:effectLst>
                  <a:outerShdw blurRad="38100" dist="12700" dir="5400000" rotWithShape="0">
                    <a:srgbClr val="000000">
                      <a:alpha val="50000"/>
                    </a:srgbClr>
                  </a:outerShdw>
                </a:effectLst>
              </a:defRPr>
            </a:pPr>
            <a:r>
              <a:t>state </a:t>
            </a:r>
          </a:p>
          <a:p>
            <a:pPr>
              <a:defRPr sz="3500">
                <a:effectLst>
                  <a:outerShdw blurRad="38100" dist="12700" dir="5400000" rotWithShape="0">
                    <a:srgbClr val="000000">
                      <a:alpha val="50000"/>
                    </a:srgbClr>
                  </a:outerShdw>
                </a:effectLst>
              </a:defRPr>
            </a:pPr>
            <a:r>
              <a:t>satisfying precondition</a:t>
            </a:r>
          </a:p>
        </p:txBody>
      </p:sp>
      <p:sp>
        <p:nvSpPr>
          <p:cNvPr id="538" name="new state satisfying postcondition"/>
          <p:cNvSpPr/>
          <p:nvPr/>
        </p:nvSpPr>
        <p:spPr>
          <a:xfrm>
            <a:off x="4810080" y="7426196"/>
            <a:ext cx="3270751" cy="1659276"/>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300">
                <a:effectLst>
                  <a:outerShdw blurRad="38100" dist="12700" dir="5400000" rotWithShape="0">
                    <a:srgbClr val="000000">
                      <a:alpha val="50000"/>
                    </a:srgbClr>
                  </a:outerShdw>
                </a:effectLst>
              </a:defRPr>
            </a:pPr>
            <a:r>
              <a:t>new state satisfying </a:t>
            </a:r>
            <a:r>
              <a:rPr sz="3500"/>
              <a:t>postcondition</a:t>
            </a:r>
          </a:p>
        </p:txBody>
      </p:sp>
      <p:sp>
        <p:nvSpPr>
          <p:cNvPr id="539" name="Line"/>
          <p:cNvSpPr/>
          <p:nvPr/>
        </p:nvSpPr>
        <p:spPr>
          <a:xfrm flipH="1">
            <a:off x="6431529" y="5350499"/>
            <a:ext cx="1" cy="2060613"/>
          </a:xfrm>
          <a:prstGeom prst="line">
            <a:avLst/>
          </a:prstGeom>
          <a:ln w="88900">
            <a:solidFill>
              <a:srgbClr val="FFFFFF"/>
            </a:solidFill>
            <a:miter lim="400000"/>
            <a:tailEnd type="triangle"/>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540" name="action"/>
          <p:cNvSpPr txBox="1"/>
          <p:nvPr/>
        </p:nvSpPr>
        <p:spPr>
          <a:xfrm>
            <a:off x="6763587" y="6018855"/>
            <a:ext cx="1431133"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action</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42" name="Steps roles"/>
          <p:cNvSpPr txBox="1">
            <a:spLocks noGrp="1"/>
          </p:cNvSpPr>
          <p:nvPr>
            <p:ph type="title"/>
          </p:nvPr>
        </p:nvSpPr>
        <p:spPr>
          <a:xfrm>
            <a:off x="212048" y="-28889"/>
            <a:ext cx="4366236" cy="3470032"/>
          </a:xfrm>
          <a:prstGeom prst="rect">
            <a:avLst/>
          </a:prstGeom>
        </p:spPr>
        <p:txBody>
          <a:bodyPr/>
          <a:lstStyle/>
          <a:p>
            <a:r>
              <a:rPr>
                <a:solidFill>
                  <a:schemeClr val="bg1"/>
                </a:solidFill>
              </a:rPr>
              <a:t>Steps roles</a:t>
            </a:r>
          </a:p>
        </p:txBody>
      </p:sp>
      <p:sp>
        <p:nvSpPr>
          <p:cNvPr id="543" name="state…"/>
          <p:cNvSpPr/>
          <p:nvPr/>
        </p:nvSpPr>
        <p:spPr>
          <a:xfrm>
            <a:off x="4867025" y="2106947"/>
            <a:ext cx="3270750" cy="1659277"/>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500">
                <a:effectLst>
                  <a:outerShdw blurRad="38100" dist="12700" dir="5400000" rotWithShape="0">
                    <a:srgbClr val="000000">
                      <a:alpha val="50000"/>
                    </a:srgbClr>
                  </a:outerShdw>
                </a:effectLst>
              </a:defRPr>
            </a:pPr>
            <a:r>
              <a:t>state </a:t>
            </a:r>
          </a:p>
          <a:p>
            <a:pPr>
              <a:defRPr sz="3500">
                <a:effectLst>
                  <a:outerShdw blurRad="38100" dist="12700" dir="5400000" rotWithShape="0">
                    <a:srgbClr val="000000">
                      <a:alpha val="50000"/>
                    </a:srgbClr>
                  </a:outerShdw>
                </a:effectLst>
              </a:defRPr>
            </a:pPr>
            <a:r>
              <a:t>satisfying precondition</a:t>
            </a:r>
          </a:p>
        </p:txBody>
      </p:sp>
      <p:sp>
        <p:nvSpPr>
          <p:cNvPr id="544" name="new state satisfying postcondition"/>
          <p:cNvSpPr/>
          <p:nvPr/>
        </p:nvSpPr>
        <p:spPr>
          <a:xfrm>
            <a:off x="4867025" y="5857005"/>
            <a:ext cx="3270750" cy="1659276"/>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3300">
                <a:effectLst>
                  <a:outerShdw blurRad="38100" dist="12700" dir="5400000" rotWithShape="0">
                    <a:srgbClr val="000000">
                      <a:alpha val="50000"/>
                    </a:srgbClr>
                  </a:outerShdw>
                </a:effectLst>
              </a:defRPr>
            </a:pPr>
            <a:r>
              <a:t>new state satisfying </a:t>
            </a:r>
            <a:r>
              <a:rPr sz="3500"/>
              <a:t>postcondition</a:t>
            </a:r>
          </a:p>
        </p:txBody>
      </p:sp>
      <p:sp>
        <p:nvSpPr>
          <p:cNvPr id="545" name="Line"/>
          <p:cNvSpPr/>
          <p:nvPr/>
        </p:nvSpPr>
        <p:spPr>
          <a:xfrm flipH="1">
            <a:off x="6488473" y="3781308"/>
            <a:ext cx="1" cy="2060612"/>
          </a:xfrm>
          <a:prstGeom prst="line">
            <a:avLst/>
          </a:prstGeom>
          <a:ln w="88900">
            <a:solidFill>
              <a:schemeClr val="bg1"/>
            </a:solidFill>
            <a:miter lim="400000"/>
            <a:tailEnd type="triangle"/>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546" name="action"/>
          <p:cNvSpPr txBox="1"/>
          <p:nvPr/>
        </p:nvSpPr>
        <p:spPr>
          <a:xfrm>
            <a:off x="6820531" y="4449664"/>
            <a:ext cx="1540486" cy="748923"/>
          </a:xfrm>
          <a:prstGeom prst="rect">
            <a:avLst/>
          </a:prstGeom>
          <a:ln w="12700">
            <a:solidFill>
              <a:schemeClr val="bg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a:solidFill>
                  <a:schemeClr val="bg1"/>
                </a:solidFill>
              </a:rPr>
              <a:t>action</a:t>
            </a:r>
          </a:p>
        </p:txBody>
      </p:sp>
      <p:sp>
        <p:nvSpPr>
          <p:cNvPr id="547" name="setup steps take (or specify) the system to such a state"/>
          <p:cNvSpPr/>
          <p:nvPr/>
        </p:nvSpPr>
        <p:spPr>
          <a:xfrm>
            <a:off x="8317434" y="466730"/>
            <a:ext cx="4135243" cy="2230403"/>
          </a:xfrm>
          <a:prstGeom prst="wedgeEllipseCallout">
            <a:avLst>
              <a:gd name="adj1" fmla="val -49401"/>
              <a:gd name="adj2" fmla="val 6776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setup steps take (or specify) the system to such a state</a:t>
            </a:r>
          </a:p>
        </p:txBody>
      </p:sp>
      <p:sp>
        <p:nvSpPr>
          <p:cNvPr id="548" name="expected results steps confirm the system is in such a state"/>
          <p:cNvSpPr/>
          <p:nvPr/>
        </p:nvSpPr>
        <p:spPr>
          <a:xfrm>
            <a:off x="103212" y="7256472"/>
            <a:ext cx="4293259" cy="2288275"/>
          </a:xfrm>
          <a:prstGeom prst="wedgeEllipseCallout">
            <a:avLst>
              <a:gd name="adj1" fmla="val 56767"/>
              <a:gd name="adj2" fmla="val -52530"/>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effectLst>
                  <a:outerShdw blurRad="38100" dist="12700" dir="5400000" rotWithShape="0">
                    <a:srgbClr val="000000">
                      <a:alpha val="50000"/>
                    </a:srgbClr>
                  </a:outerShdw>
                </a:effectLst>
              </a:defRPr>
            </a:lvl1pPr>
          </a:lstStyle>
          <a:p>
            <a:r>
              <a:t>expected results steps confirm the system is in such a state</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50" name="Different states, possibly different action effects"/>
          <p:cNvSpPr txBox="1">
            <a:spLocks noGrp="1"/>
          </p:cNvSpPr>
          <p:nvPr>
            <p:ph type="title"/>
          </p:nvPr>
        </p:nvSpPr>
        <p:spPr>
          <a:xfrm>
            <a:off x="935854" y="223231"/>
            <a:ext cx="11133092" cy="2662714"/>
          </a:xfrm>
          <a:prstGeom prst="rect">
            <a:avLst/>
          </a:prstGeom>
        </p:spPr>
        <p:txBody>
          <a:bodyPr/>
          <a:lstStyle/>
          <a:p>
            <a:r>
              <a:rPr>
                <a:solidFill>
                  <a:schemeClr val="bg1"/>
                </a:solidFill>
              </a:rPr>
              <a:t>Different states, possibly different action effects</a:t>
            </a:r>
          </a:p>
        </p:txBody>
      </p:sp>
      <p:sp>
        <p:nvSpPr>
          <p:cNvPr id="551" name="state"/>
          <p:cNvSpPr/>
          <p:nvPr/>
        </p:nvSpPr>
        <p:spPr>
          <a:xfrm>
            <a:off x="1987676" y="3536201"/>
            <a:ext cx="3270751" cy="1659276"/>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500">
                <a:effectLst>
                  <a:outerShdw blurRad="38100" dist="12700" dir="5400000" rotWithShape="0">
                    <a:srgbClr val="000000">
                      <a:alpha val="50000"/>
                    </a:srgbClr>
                  </a:outerShdw>
                </a:effectLst>
              </a:defRPr>
            </a:lvl1pPr>
          </a:lstStyle>
          <a:p>
            <a:r>
              <a:t>state </a:t>
            </a:r>
          </a:p>
        </p:txBody>
      </p:sp>
      <p:sp>
        <p:nvSpPr>
          <p:cNvPr id="552" name="new state"/>
          <p:cNvSpPr/>
          <p:nvPr/>
        </p:nvSpPr>
        <p:spPr>
          <a:xfrm>
            <a:off x="1987676" y="7286259"/>
            <a:ext cx="3270751" cy="1659276"/>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effectLst>
                  <a:outerShdw blurRad="38100" dist="12700" dir="5400000" rotWithShape="0">
                    <a:srgbClr val="000000">
                      <a:alpha val="50000"/>
                    </a:srgbClr>
                  </a:outerShdw>
                </a:effectLst>
              </a:defRPr>
            </a:lvl1pPr>
          </a:lstStyle>
          <a:p>
            <a:r>
              <a:t>new state</a:t>
            </a:r>
          </a:p>
        </p:txBody>
      </p:sp>
      <p:sp>
        <p:nvSpPr>
          <p:cNvPr id="553" name="Line"/>
          <p:cNvSpPr/>
          <p:nvPr/>
        </p:nvSpPr>
        <p:spPr>
          <a:xfrm flipH="1">
            <a:off x="3144814" y="5233990"/>
            <a:ext cx="1" cy="2060612"/>
          </a:xfrm>
          <a:prstGeom prst="line">
            <a:avLst/>
          </a:prstGeom>
          <a:ln w="88900">
            <a:solidFill>
              <a:schemeClr val="bg1"/>
            </a:solidFill>
            <a:miter lim="400000"/>
            <a:tailEnd type="triangle"/>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554" name="action"/>
          <p:cNvSpPr txBox="1"/>
          <p:nvPr/>
        </p:nvSpPr>
        <p:spPr>
          <a:xfrm>
            <a:off x="3476872" y="5902346"/>
            <a:ext cx="1540486" cy="748923"/>
          </a:xfrm>
          <a:prstGeom prst="rect">
            <a:avLst/>
          </a:prstGeom>
          <a:ln w="12700">
            <a:solidFill>
              <a:schemeClr val="bg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a:solidFill>
                  <a:schemeClr val="bg1"/>
                </a:solidFill>
              </a:rPr>
              <a:t>action</a:t>
            </a:r>
          </a:p>
        </p:txBody>
      </p:sp>
      <p:sp>
        <p:nvSpPr>
          <p:cNvPr id="555" name="another state"/>
          <p:cNvSpPr/>
          <p:nvPr/>
        </p:nvSpPr>
        <p:spPr>
          <a:xfrm>
            <a:off x="7632486" y="3536201"/>
            <a:ext cx="3270751" cy="1659276"/>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500">
                <a:effectLst>
                  <a:outerShdw blurRad="38100" dist="12700" dir="5400000" rotWithShape="0">
                    <a:srgbClr val="000000">
                      <a:alpha val="50000"/>
                    </a:srgbClr>
                  </a:outerShdw>
                </a:effectLst>
              </a:defRPr>
            </a:lvl1pPr>
          </a:lstStyle>
          <a:p>
            <a:r>
              <a:t>another state </a:t>
            </a:r>
          </a:p>
        </p:txBody>
      </p:sp>
      <p:sp>
        <p:nvSpPr>
          <p:cNvPr id="556" name="another new state"/>
          <p:cNvSpPr/>
          <p:nvPr/>
        </p:nvSpPr>
        <p:spPr>
          <a:xfrm>
            <a:off x="7632486" y="7286259"/>
            <a:ext cx="3270751" cy="1659276"/>
          </a:xfrm>
          <a:prstGeom prst="roundRect">
            <a:avLst>
              <a:gd name="adj" fmla="val 13715"/>
            </a:avLst>
          </a:prstGeom>
          <a:blipFill>
            <a:blip r:embed="rId2"/>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effectLst>
                  <a:outerShdw blurRad="38100" dist="12700" dir="5400000" rotWithShape="0">
                    <a:srgbClr val="000000">
                      <a:alpha val="50000"/>
                    </a:srgbClr>
                  </a:outerShdw>
                </a:effectLst>
              </a:defRPr>
            </a:lvl1pPr>
          </a:lstStyle>
          <a:p>
            <a:r>
              <a:t>another new state</a:t>
            </a:r>
          </a:p>
        </p:txBody>
      </p:sp>
      <p:sp>
        <p:nvSpPr>
          <p:cNvPr id="557" name="Line"/>
          <p:cNvSpPr/>
          <p:nvPr/>
        </p:nvSpPr>
        <p:spPr>
          <a:xfrm>
            <a:off x="9253934" y="5210562"/>
            <a:ext cx="1" cy="2060613"/>
          </a:xfrm>
          <a:prstGeom prst="line">
            <a:avLst/>
          </a:prstGeom>
          <a:ln w="88900">
            <a:solidFill>
              <a:schemeClr val="bg1"/>
            </a:solidFill>
            <a:miter lim="400000"/>
            <a:tailEnd type="triangle"/>
          </a:ln>
        </p:spPr>
        <p:txBody>
          <a:bodyPr lIns="50800" tIns="50800" rIns="50800" bIns="50800" anchor="ctr"/>
          <a:lstStyle/>
          <a:p>
            <a:pPr>
              <a:defRPr sz="3000">
                <a:effectLst>
                  <a:outerShdw blurRad="38100" dist="12700" dir="5400000" rotWithShape="0">
                    <a:srgbClr val="000000">
                      <a:alpha val="50000"/>
                    </a:srgbClr>
                  </a:outerShdw>
                </a:effectLst>
              </a:defRPr>
            </a:pPr>
            <a:endParaRPr/>
          </a:p>
        </p:txBody>
      </p:sp>
      <p:sp>
        <p:nvSpPr>
          <p:cNvPr id="558" name="action"/>
          <p:cNvSpPr txBox="1"/>
          <p:nvPr/>
        </p:nvSpPr>
        <p:spPr>
          <a:xfrm>
            <a:off x="9585992" y="5878918"/>
            <a:ext cx="1540486" cy="748923"/>
          </a:xfrm>
          <a:prstGeom prst="rect">
            <a:avLst/>
          </a:prstGeom>
          <a:ln w="12700">
            <a:solidFill>
              <a:schemeClr val="bg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a:solidFill>
                  <a:schemeClr val="bg1"/>
                </a:solidFill>
              </a:rPr>
              <a:t>action</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60" name="Scenario as path (often of size one) in the corresponding graph"/>
          <p:cNvSpPr txBox="1">
            <a:spLocks noGrp="1"/>
          </p:cNvSpPr>
          <p:nvPr>
            <p:ph type="title"/>
          </p:nvPr>
        </p:nvSpPr>
        <p:spPr>
          <a:prstGeom prst="rect">
            <a:avLst/>
          </a:prstGeom>
        </p:spPr>
        <p:txBody>
          <a:bodyPr/>
          <a:lstStyle/>
          <a:p>
            <a:r>
              <a:rPr>
                <a:solidFill>
                  <a:schemeClr val="bg1"/>
                </a:solidFill>
              </a:rPr>
              <a:t>Scenario as path</a:t>
            </a:r>
            <a:r>
              <a:rPr>
                <a:solidFill>
                  <a:schemeClr val="bg1"/>
                </a:solidFill>
              </a:rPr>
              <a:t> (often of size one) in the corresponding graph</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62" name="System behavior as set of traces (sequence of events in a path)"/>
          <p:cNvSpPr txBox="1">
            <a:spLocks noGrp="1"/>
          </p:cNvSpPr>
          <p:nvPr>
            <p:ph type="title"/>
          </p:nvPr>
        </p:nvSpPr>
        <p:spPr>
          <a:prstGeom prst="rect">
            <a:avLst/>
          </a:prstGeom>
        </p:spPr>
        <p:txBody>
          <a:bodyPr/>
          <a:lstStyle/>
          <a:p>
            <a:r>
              <a:rPr>
                <a:solidFill>
                  <a:schemeClr val="bg1"/>
                </a:solidFill>
              </a:rPr>
              <a:t>System behavior as set of traces</a:t>
            </a:r>
            <a:r>
              <a:rPr>
                <a:solidFill>
                  <a:schemeClr val="bg1"/>
                </a:solidFill>
              </a:rPr>
              <a:t> (sequence of events in a path)</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64" name="Software and systems engineering"/>
          <p:cNvSpPr txBox="1">
            <a:spLocks noGrp="1"/>
          </p:cNvSpPr>
          <p:nvPr>
            <p:ph type="ctrTitle"/>
          </p:nvPr>
        </p:nvSpPr>
        <p:spPr>
          <a:prstGeom prst="rect">
            <a:avLst/>
          </a:prstGeom>
        </p:spPr>
        <p:txBody>
          <a:bodyPr>
            <a:normAutofit/>
          </a:bodyPr>
          <a:lstStyle/>
          <a:p>
            <a:r>
              <a:rPr>
                <a:solidFill>
                  <a:schemeClr val="bg1"/>
                </a:solidFill>
              </a:rPr>
              <a:t>Software and systems engineering</a:t>
            </a:r>
          </a:p>
        </p:txBody>
      </p:sp>
      <p:sp>
        <p:nvSpPr>
          <p:cNvPr id="565" name="Paulo Borba…"/>
          <p:cNvSpPr txBox="1">
            <a:spLocks noGrp="1"/>
          </p:cNvSpPr>
          <p:nvPr>
            <p:ph type="subTitle" sz="quarter" idx="1"/>
          </p:nvPr>
        </p:nvSpPr>
        <p:spPr>
          <a:xfrm>
            <a:off x="1270000" y="5029200"/>
            <a:ext cx="10464800" cy="1816100"/>
          </a:xfrm>
          <a:prstGeom prst="rect">
            <a:avLst/>
          </a:prstGeom>
        </p:spPr>
        <p:txBody>
          <a:bodyPr/>
          <a:lstStyle/>
          <a:p>
            <a:r>
              <a:rPr>
                <a:solidFill>
                  <a:schemeClr val="bg1"/>
                </a:solidFill>
              </a:rPr>
              <a:t>Paulo Borba</a:t>
            </a:r>
          </a:p>
          <a:p>
            <a:r>
              <a:rPr>
                <a:solidFill>
                  <a:schemeClr val="bg1"/>
                </a:solidFill>
              </a:rPr>
              <a:t>Informatics Center</a:t>
            </a:r>
          </a:p>
          <a:p>
            <a:r>
              <a:rPr>
                <a:solidFill>
                  <a:schemeClr val="bg1"/>
                </a:solidFill>
              </a:rPr>
              <a:t>Federal University of Pernambuco</a:t>
            </a:r>
          </a:p>
        </p:txBody>
      </p:sp>
      <p:sp>
        <p:nvSpPr>
          <p:cNvPr id="566"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b="1" u="sng">
                <a:solidFill>
                  <a:srgbClr val="F3F9F6"/>
                </a:solidFill>
                <a:latin typeface="Courier New"/>
                <a:ea typeface="Courier New"/>
                <a:cs typeface="Courier New"/>
                <a:sym typeface="Courier New"/>
                <a:hlinkClick r:id="rId2"/>
              </a:defRPr>
            </a:lvl1pPr>
          </a:lstStyle>
          <a:p>
            <a:pPr>
              <a:defRPr u="none"/>
            </a:pPr>
            <a:r>
              <a:rPr u="sng">
                <a:hlinkClick r:id="rId2"/>
              </a:rPr>
              <a:t>pauloborba.cin.ufpe.br</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7608</Words>
  <PresentationFormat>Personalizar</PresentationFormat>
  <Paragraphs>1028</Paragraphs>
  <Slides>214</Slides>
  <Notes>51</Notes>
  <HiddenSlides>6</HiddenSlides>
  <MMClips>0</MMClips>
  <ScaleCrop>false</ScaleCrop>
  <HeadingPairs>
    <vt:vector size="4" baseType="variant">
      <vt:variant>
        <vt:lpstr>Tema</vt:lpstr>
      </vt:variant>
      <vt:variant>
        <vt:i4>1</vt:i4>
      </vt:variant>
      <vt:variant>
        <vt:lpstr>Títulos de slides</vt:lpstr>
      </vt:variant>
      <vt:variant>
        <vt:i4>214</vt:i4>
      </vt:variant>
    </vt:vector>
  </HeadingPairs>
  <TitlesOfParts>
    <vt:vector size="215" baseType="lpstr">
      <vt:lpstr>Black</vt:lpstr>
      <vt:lpstr>Software and systems engineering</vt:lpstr>
      <vt:lpstr>To do before class</vt:lpstr>
      <vt:lpstr>Software and systems engineering</vt:lpstr>
      <vt:lpstr>In class and after class interaction</vt:lpstr>
      <vt:lpstr>Requirements 1, elicitation</vt:lpstr>
      <vt:lpstr>Software and systems engineering</vt:lpstr>
      <vt:lpstr>What is requirements engineering?</vt:lpstr>
      <vt:lpstr>We have to develop a new feature</vt:lpstr>
      <vt:lpstr>We have to develop a new system</vt:lpstr>
      <vt:lpstr>Who are the stakeholders?</vt:lpstr>
      <vt:lpstr>Professors  Students Assistants Director of studies?</vt:lpstr>
      <vt:lpstr>What do the stakeholders require from the system?</vt:lpstr>
      <vt:lpstr>Not properly answering these questions often leads to productivity and quality problems!</vt:lpstr>
      <vt:lpstr>Slide 14</vt:lpstr>
      <vt:lpstr>Obtaining and documenting answers are essential for…</vt:lpstr>
      <vt:lpstr>Slide 16</vt:lpstr>
      <vt:lpstr>Software and systems engineering</vt:lpstr>
      <vt:lpstr>What do the stakeholders require from the system?</vt:lpstr>
      <vt:lpstr>What functionalities do the stakeholders require from the system?</vt:lpstr>
      <vt:lpstr>What quality factors and other constraints do the stakeholders require from such functionalities?</vt:lpstr>
      <vt:lpstr>What functionalities do the stakeholders require from the system?</vt:lpstr>
      <vt:lpstr>the system should be able to store and manage students and their logins  the system should be able to store and manage learning goals  the system should be able to associate student grades (MA, MPA, MANA) to learning goals</vt:lpstr>
      <vt:lpstr>What quality factors and other constraints do the stakeholders require from such functionalities?</vt:lpstr>
      <vt:lpstr>security: students should not be able to change their grades  privacy: students should not be able to see other students grades  scalability: the system should be able to handle 100 simultaneous professors  modularity: the system should be adaptable to different courses</vt:lpstr>
      <vt:lpstr>Further constraints</vt:lpstr>
      <vt:lpstr>Focus on what the system should do, not on how it should do!</vt:lpstr>
      <vt:lpstr>Slide 27</vt:lpstr>
      <vt:lpstr>Slide 28</vt:lpstr>
      <vt:lpstr>Slide 29</vt:lpstr>
      <vt:lpstr>Slide 30</vt:lpstr>
      <vt:lpstr>Systems thinking, holistic approach</vt:lpstr>
      <vt:lpstr>Software and systems engineering</vt:lpstr>
      <vt:lpstr>Which requirements are more important than others?</vt:lpstr>
      <vt:lpstr>Slide 34</vt:lpstr>
      <vt:lpstr>the system should be able to store and manage learning goals has higher priority than the system should be able to associate student grades (MA, MPA, MANA) to learning goals has higher priority than the system should be able to store and manage students and their logins</vt:lpstr>
      <vt:lpstr>security  has higher priority than privacy has higher priority than modularity  has higher priority than scalability</vt:lpstr>
      <vt:lpstr>As defining a total order is often hard, better to apply a triage process</vt:lpstr>
      <vt:lpstr>critical: the system should be able to store and manage learning goals            the system should be able to store and manage students and their logins  important: the system should be able to associate student grades (MA, MPA, MANA) to learning goals  desirable: the system should be able to notify students when they are below average</vt:lpstr>
      <vt:lpstr>Useful because trade-offs are often necessary, and we can’t handle all requirements in one go, or with available resources and deadlines </vt:lpstr>
      <vt:lpstr>Stakeholders conflicts about priorities and requirements should be properly negotiated</vt:lpstr>
      <vt:lpstr>Software and systems engineering</vt:lpstr>
      <vt:lpstr>How to elicit requirements?</vt:lpstr>
      <vt:lpstr>Two main activities</vt:lpstr>
      <vt:lpstr>Slide 44</vt:lpstr>
      <vt:lpstr>Interacting with stakeholders</vt:lpstr>
      <vt:lpstr>Interviews</vt:lpstr>
      <vt:lpstr>Guiding principles</vt:lpstr>
      <vt:lpstr>Lo-Fi GUI sketches and storyboards</vt:lpstr>
      <vt:lpstr>This helps stakeholders to better understand what they want, and validate that engineers correctly captured their needs</vt:lpstr>
      <vt:lpstr>The focus should be more on application design, not interaction design</vt:lpstr>
      <vt:lpstr>Software and systems engineering</vt:lpstr>
      <vt:lpstr>A basic requirements elicitation process: a practical example</vt:lpstr>
      <vt:lpstr>Process, initial phase</vt:lpstr>
      <vt:lpstr>O interessado diz que o sistema tem que ser capaz de sugerir e alterar o roteiro de coleta de resíduo na UFPE. Isso é uma feature.   Mas o entrevistador precisa saber mais detalhes sobre os cenários de uso associados. </vt:lpstr>
      <vt:lpstr>Como o usuário solicitaria esse roteiro?   Ele logaria, escolheria a opção de sugestão de roteiro, e veria a lista de locais a serem visitados?   Depois daria um OK e o sistema avisaria aos locais que haveria visitas naquele dia?   Ao invés do OK, ele poderia pedir uma outra sugestão de roteiro?   Ele poderia tirar algum dos lugares, ou mudar a ordem, antes de dar o OK?   O sistema precisaria armazenar estes roteiros confirmados? </vt:lpstr>
      <vt:lpstr>Process, refinement</vt:lpstr>
      <vt:lpstr>Mas, para que essas features sejam desenvolvidas, que  features e cenários auxiliares seriam necessários?</vt:lpstr>
      <vt:lpstr>Não seria necessário ter cenários para cadastros dos locais de coleta, do próprio mapa da UFPE, etc., com casos de sucesso e falha?   E cadastro dos resíduos e necessidade de coleta dos mesmos?   Ou seria cadastro dos produtos e prazo de validade dos mesmos, e a partir disso o sistema inferiria a necessidade de coleta? </vt:lpstr>
      <vt:lpstr>Software and systems engineering</vt:lpstr>
      <vt:lpstr>Simulating an interview, and initial requirements elicitation</vt:lpstr>
      <vt:lpstr>Slide 61</vt:lpstr>
      <vt:lpstr>Slide 62</vt:lpstr>
      <vt:lpstr>Slide 63</vt:lpstr>
      <vt:lpstr>Contact stakeholders and set up a meeting!</vt:lpstr>
      <vt:lpstr>Take notes, now!</vt:lpstr>
      <vt:lpstr>Hands on exercises</vt:lpstr>
      <vt:lpstr>Requirements 1</vt:lpstr>
      <vt:lpstr>Software and systems engineering</vt:lpstr>
      <vt:lpstr>Requirements 2, specification</vt:lpstr>
      <vt:lpstr>Perguntas para a aula, docs</vt:lpstr>
      <vt:lpstr>Software and systems engineering</vt:lpstr>
      <vt:lpstr>How to specify requirements? Requirements documents</vt:lpstr>
      <vt:lpstr>Two main activities</vt:lpstr>
      <vt:lpstr>Slide 74</vt:lpstr>
      <vt:lpstr>Basic approach</vt:lpstr>
      <vt:lpstr>Requirements list</vt:lpstr>
      <vt:lpstr>Requirements documents</vt:lpstr>
      <vt:lpstr>Software and systems engineering</vt:lpstr>
      <vt:lpstr>How to specify requirements? Scenario specifications</vt:lpstr>
      <vt:lpstr>Alternative approach: features + scenarios, towards testing</vt:lpstr>
      <vt:lpstr>Feature: group of related functionalities</vt:lpstr>
      <vt:lpstr>Feature (user story)</vt:lpstr>
      <vt:lpstr>Feature template</vt:lpstr>
      <vt:lpstr>Feature functionalities are detailed by usage scenarios</vt:lpstr>
      <vt:lpstr>GUI based scenario</vt:lpstr>
      <vt:lpstr>Slide 86</vt:lpstr>
      <vt:lpstr>Another GUI based scenario</vt:lpstr>
      <vt:lpstr>Test setup (precondition) steps</vt:lpstr>
      <vt:lpstr>Test action steps</vt:lpstr>
      <vt:lpstr>Test expected result (postcondition) steps</vt:lpstr>
      <vt:lpstr>Software and systems engineering</vt:lpstr>
      <vt:lpstr>How to view systems as state machines?</vt:lpstr>
      <vt:lpstr>System as a state machine</vt:lpstr>
      <vt:lpstr>Scenarios specify how actions change state</vt:lpstr>
      <vt:lpstr>Steps roles</vt:lpstr>
      <vt:lpstr>Different states, possibly different action effects</vt:lpstr>
      <vt:lpstr>Scenario as path (often of size one) in the corresponding graph</vt:lpstr>
      <vt:lpstr>System behavior as set of traces (sequence of events in a path)</vt:lpstr>
      <vt:lpstr>Software and systems engineering</vt:lpstr>
      <vt:lpstr>How to specify concrete yet declarative scenarios?</vt:lpstr>
      <vt:lpstr>Parameters = test data</vt:lpstr>
      <vt:lpstr>Focus on concrete execution scenarios</vt:lpstr>
      <vt:lpstr>Concrete but Declarative high level scenarios!</vt:lpstr>
      <vt:lpstr>Use high (abstraction) level steps</vt:lpstr>
      <vt:lpstr>Imperative low level scenarios refer to detailed steps that add little to the specification</vt:lpstr>
      <vt:lpstr>Avoid low (abstraction) level steps</vt:lpstr>
      <vt:lpstr>Avoid imperative scenarios!  No need for that in your project!</vt:lpstr>
      <vt:lpstr>User interface scenarios</vt:lpstr>
      <vt:lpstr>Software and systems engineering</vt:lpstr>
      <vt:lpstr>How to specify features?</vt:lpstr>
      <vt:lpstr>More realistic example, focus on relevant scenarios</vt:lpstr>
      <vt:lpstr>Slide 112</vt:lpstr>
      <vt:lpstr>Different states, possibly different action effects</vt:lpstr>
      <vt:lpstr>Slide 114</vt:lpstr>
      <vt:lpstr>Slide 115</vt:lpstr>
      <vt:lpstr>Specification of the grade average feature</vt:lpstr>
      <vt:lpstr>Feature specifications</vt:lpstr>
      <vt:lpstr>Slide 118</vt:lpstr>
      <vt:lpstr>Slide 119</vt:lpstr>
      <vt:lpstr>For simplicity, no branching (OR, if, while)   Scenario as path, not subgraph</vt:lpstr>
      <vt:lpstr>Slide 121</vt:lpstr>
      <vt:lpstr>Feature as an organisational structure, defined by the engineer but perceived by users  Feature granularity depends on organisational needs</vt:lpstr>
      <vt:lpstr>Avoid redundant scenarios</vt:lpstr>
      <vt:lpstr>Slide 124</vt:lpstr>
      <vt:lpstr>Slide 125</vt:lpstr>
      <vt:lpstr>Redundancy comes from just changing the order of the grades</vt:lpstr>
      <vt:lpstr>But no problem if the same step appears in a number of scenarios</vt:lpstr>
      <vt:lpstr>Better specifying system behavior</vt:lpstr>
      <vt:lpstr>The more constraints in the Then clauses of a scenario, the stronger the scenario requirements</vt:lpstr>
      <vt:lpstr>The more constraints in the expected results of a test, the stronger the test</vt:lpstr>
      <vt:lpstr>Software and systems engineering</vt:lpstr>
      <vt:lpstr>How to specify service scenarios?</vt:lpstr>
      <vt:lpstr>GUI scenarios, and service scenarios </vt:lpstr>
      <vt:lpstr>Service scenarios</vt:lpstr>
      <vt:lpstr>Redundancy? Not exactly!</vt:lpstr>
      <vt:lpstr>Service scenarios</vt:lpstr>
      <vt:lpstr>Service (or controller) scenarios</vt:lpstr>
      <vt:lpstr>Take notes, now!</vt:lpstr>
      <vt:lpstr>Hands on exercises</vt:lpstr>
      <vt:lpstr>Requirements 2</vt:lpstr>
      <vt:lpstr>Requirements 3, best practices</vt:lpstr>
      <vt:lpstr>Perguntas para a aula, docs</vt:lpstr>
      <vt:lpstr>Software and systems engineering</vt:lpstr>
      <vt:lpstr>Which practices help to direct requirements specification?</vt:lpstr>
      <vt:lpstr>Two main activities</vt:lpstr>
      <vt:lpstr>Requirements specification</vt:lpstr>
      <vt:lpstr>Slide 147</vt:lpstr>
      <vt:lpstr>Practices</vt:lpstr>
      <vt:lpstr>This typically does not contain enough information for development  Assumes further interaction with stakeholders</vt:lpstr>
      <vt:lpstr>Do not focus on trivial usage scenarios</vt:lpstr>
      <vt:lpstr>You won’t have time to specify scenarios covering all functionality that should be implemented  So invest your time on scenarios that are relevant to test</vt:lpstr>
      <vt:lpstr>So how many, and which, scenarios?</vt:lpstr>
      <vt:lpstr>SMART scenarios (and features/user stories)</vt:lpstr>
      <vt:lpstr>Scenarios focus on functional requirements</vt:lpstr>
      <vt:lpstr>Slide 155</vt:lpstr>
      <vt:lpstr>Software and systems engineering</vt:lpstr>
      <vt:lpstr>Which kinds of errors are often found in scenario specifications?</vt:lpstr>
      <vt:lpstr>Examples of common basic problems with scenarios</vt:lpstr>
      <vt:lpstr>What is wrong here?</vt:lpstr>
      <vt:lpstr>OK now!</vt:lpstr>
      <vt:lpstr>Linking conditions with concrete values</vt:lpstr>
      <vt:lpstr>What is wrong here?</vt:lpstr>
      <vt:lpstr>OK?</vt:lpstr>
      <vt:lpstr>OK now!</vt:lpstr>
      <vt:lpstr>What is wrong here?</vt:lpstr>
      <vt:lpstr>OK now!</vt:lpstr>
      <vt:lpstr>Software and systems engineering</vt:lpstr>
      <vt:lpstr>How to review scenario specifications?</vt:lpstr>
      <vt:lpstr>Checklist</vt:lpstr>
      <vt:lpstr>Scenarios should be SMART</vt:lpstr>
      <vt:lpstr>Scenarios should reflect the stakeholders needs</vt:lpstr>
      <vt:lpstr>Scenario description should strictly correspond to scenario semantics</vt:lpstr>
      <vt:lpstr>Look for short scenario steps sentences (use And as needed)</vt:lpstr>
      <vt:lpstr>Better version, with reusable steps</vt:lpstr>
      <vt:lpstr>Do not duplicate scenario steps</vt:lpstr>
      <vt:lpstr>Do not duplicate scenarios</vt:lpstr>
      <vt:lpstr>Scenario should not be vague or incomplete  </vt:lpstr>
      <vt:lpstr>Fixing vagueness</vt:lpstr>
      <vt:lpstr>Fixing incompleteness</vt:lpstr>
      <vt:lpstr>Scenario should not be vague or incomplete  </vt:lpstr>
      <vt:lpstr>Scenarios should parametrize steps</vt:lpstr>
      <vt:lpstr>Specify actions, not non actions or empty actions</vt:lpstr>
      <vt:lpstr>Scenarios should not have language errors</vt:lpstr>
      <vt:lpstr>Use high level actions</vt:lpstr>
      <vt:lpstr>Write platform independent scenarios</vt:lpstr>
      <vt:lpstr>Focus on testing situation, direct to the point</vt:lpstr>
      <vt:lpstr>Focus on testing situation, not general requirement</vt:lpstr>
      <vt:lpstr>Take notes, now!</vt:lpstr>
      <vt:lpstr>Hands on exercises</vt:lpstr>
      <vt:lpstr>Requirements 3</vt:lpstr>
      <vt:lpstr>Requirements 4</vt:lpstr>
      <vt:lpstr>Scenario writing studio</vt:lpstr>
      <vt:lpstr>Service based scenario</vt:lpstr>
      <vt:lpstr>Slide 194</vt:lpstr>
      <vt:lpstr>Slide 195</vt:lpstr>
      <vt:lpstr>Slide 196</vt:lpstr>
      <vt:lpstr>Slide 197</vt:lpstr>
      <vt:lpstr>Slide 198</vt:lpstr>
      <vt:lpstr>Slide 199</vt:lpstr>
      <vt:lpstr>Requirements, going beyond</vt:lpstr>
      <vt:lpstr>Expertise Levels</vt:lpstr>
      <vt:lpstr>Comparing techniques?</vt:lpstr>
      <vt:lpstr>Requirements conceptual model</vt:lpstr>
      <vt:lpstr>Requirements research at CIn</vt:lpstr>
      <vt:lpstr>Hands on project</vt:lpstr>
      <vt:lpstr>Requirements 4</vt:lpstr>
      <vt:lpstr>Requirements 5</vt:lpstr>
      <vt:lpstr>Hands on project</vt:lpstr>
      <vt:lpstr>Requirements 5</vt:lpstr>
      <vt:lpstr>To do after class</vt:lpstr>
      <vt:lpstr>Questions from previous exams</vt:lpstr>
      <vt:lpstr>Questions from previous exams</vt:lpstr>
      <vt:lpstr>Questions from previous exams</vt:lpstr>
      <vt:lpstr>Software and systems engineering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and systems engineering</dc:title>
  <cp:lastModifiedBy>damorim</cp:lastModifiedBy>
  <cp:revision>2</cp:revision>
  <dcterms:modified xsi:type="dcterms:W3CDTF">2022-07-12T18:12:26Z</dcterms:modified>
</cp:coreProperties>
</file>